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Helios" panose="020B0604020202020204" charset="0"/>
      <p:regular r:id="rId12"/>
    </p:embeddedFont>
    <p:embeddedFont>
      <p:font typeface="Helios Bold" panose="020B0604020202020204" charset="0"/>
      <p:regular r:id="rId13"/>
    </p:embeddedFont>
    <p:embeddedFont>
      <p:font typeface="Klein" panose="020B0604020202020204" charset="0"/>
      <p:regular r:id="rId14"/>
    </p:embeddedFont>
    <p:embeddedFont>
      <p:font typeface="Klein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25" d="100"/>
          <a:sy n="25" d="100"/>
        </p:scale>
        <p:origin x="2386" y="10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svg>
</file>

<file path=ppt/media/image5.jpeg>
</file>

<file path=ppt/media/image6.pn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Eshita-Badhe/PrepIQ/blob/main/PrepIQ_Demo.mp4" TargetMode="External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github.com/Eshita-Badhe/PrepIQ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1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svg"/><Relationship Id="rId15" Type="http://schemas.openxmlformats.org/officeDocument/2006/relationships/image" Target="../media/image20.png"/><Relationship Id="rId10" Type="http://schemas.openxmlformats.org/officeDocument/2006/relationships/image" Target="../media/image15.png"/><Relationship Id="rId19" Type="http://schemas.openxmlformats.org/officeDocument/2006/relationships/image" Target="../media/image2.svg"/><Relationship Id="rId4" Type="http://schemas.openxmlformats.org/officeDocument/2006/relationships/image" Target="../media/image9.png"/><Relationship Id="rId9" Type="http://schemas.openxmlformats.org/officeDocument/2006/relationships/image" Target="../media/image14.svg"/><Relationship Id="rId1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466927" y="-4280359"/>
            <a:ext cx="10812392" cy="10812392"/>
          </a:xfrm>
          <a:custGeom>
            <a:avLst/>
            <a:gdLst/>
            <a:ahLst/>
            <a:cxnLst/>
            <a:rect l="l" t="t" r="r" b="b"/>
            <a:pathLst>
              <a:path w="10812392" h="10812392">
                <a:moveTo>
                  <a:pt x="0" y="0"/>
                </a:moveTo>
                <a:lnTo>
                  <a:pt x="10812393" y="0"/>
                </a:lnTo>
                <a:lnTo>
                  <a:pt x="10812393" y="10812392"/>
                </a:lnTo>
                <a:lnTo>
                  <a:pt x="0" y="108123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5388746" cy="909652"/>
            <a:chOff x="0" y="0"/>
            <a:chExt cx="7184995" cy="121286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55533" cy="1212869"/>
            </a:xfrm>
            <a:custGeom>
              <a:avLst/>
              <a:gdLst/>
              <a:ahLst/>
              <a:cxnLst/>
              <a:rect l="l" t="t" r="r" b="b"/>
              <a:pathLst>
                <a:path w="1155533" h="1212869">
                  <a:moveTo>
                    <a:pt x="0" y="0"/>
                  </a:moveTo>
                  <a:lnTo>
                    <a:pt x="1155533" y="0"/>
                  </a:lnTo>
                  <a:lnTo>
                    <a:pt x="1155533" y="1212869"/>
                  </a:lnTo>
                  <a:lnTo>
                    <a:pt x="0" y="12128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647646" y="178931"/>
              <a:ext cx="5537349" cy="7788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946"/>
                </a:lnSpc>
                <a:spcBef>
                  <a:spcPct val="0"/>
                </a:spcBef>
              </a:pPr>
              <a:r>
                <a:rPr lang="en-US" sz="3533">
                  <a:solidFill>
                    <a:srgbClr val="F4F4F4"/>
                  </a:solidFill>
                  <a:latin typeface="Helios"/>
                  <a:ea typeface="Helios"/>
                  <a:cs typeface="Helios"/>
                  <a:sym typeface="Helios"/>
                </a:rPr>
                <a:t>TEAM - ANYTHING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-3407200" y="4432068"/>
            <a:ext cx="5764383" cy="5764383"/>
          </a:xfrm>
          <a:custGeom>
            <a:avLst/>
            <a:gdLst/>
            <a:ahLst/>
            <a:cxnLst/>
            <a:rect l="l" t="t" r="r" b="b"/>
            <a:pathLst>
              <a:path w="5764383" h="5764383">
                <a:moveTo>
                  <a:pt x="0" y="0"/>
                </a:moveTo>
                <a:lnTo>
                  <a:pt x="5764383" y="0"/>
                </a:lnTo>
                <a:lnTo>
                  <a:pt x="5764383" y="5764383"/>
                </a:lnTo>
                <a:lnTo>
                  <a:pt x="0" y="57643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57078" y="7902203"/>
            <a:ext cx="5764383" cy="5764383"/>
          </a:xfrm>
          <a:custGeom>
            <a:avLst/>
            <a:gdLst/>
            <a:ahLst/>
            <a:cxnLst/>
            <a:rect l="l" t="t" r="r" b="b"/>
            <a:pathLst>
              <a:path w="5764383" h="5764383">
                <a:moveTo>
                  <a:pt x="0" y="0"/>
                </a:moveTo>
                <a:lnTo>
                  <a:pt x="5764383" y="0"/>
                </a:lnTo>
                <a:lnTo>
                  <a:pt x="5764383" y="5764382"/>
                </a:lnTo>
                <a:lnTo>
                  <a:pt x="0" y="57643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3158103" y="572090"/>
            <a:ext cx="4650576" cy="3859978"/>
          </a:xfrm>
          <a:custGeom>
            <a:avLst/>
            <a:gdLst/>
            <a:ahLst/>
            <a:cxnLst/>
            <a:rect l="l" t="t" r="r" b="b"/>
            <a:pathLst>
              <a:path w="4650576" h="3859978">
                <a:moveTo>
                  <a:pt x="0" y="0"/>
                </a:moveTo>
                <a:lnTo>
                  <a:pt x="4650575" y="0"/>
                </a:lnTo>
                <a:lnTo>
                  <a:pt x="4650575" y="3859978"/>
                </a:lnTo>
                <a:lnTo>
                  <a:pt x="0" y="38599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5821461" y="5133975"/>
            <a:ext cx="16452266" cy="2366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239"/>
              </a:lnSpc>
            </a:pPr>
            <a:r>
              <a:rPr lang="en-US" sz="7699" b="1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PrepIQ: The AI-Powered StudyMate</a:t>
            </a:r>
          </a:p>
          <a:p>
            <a:pPr algn="l">
              <a:lnSpc>
                <a:spcPts val="90"/>
              </a:lnSpc>
            </a:pPr>
            <a:endParaRPr lang="en-US" sz="7699" b="1">
              <a:solidFill>
                <a:srgbClr val="2A2E3A"/>
              </a:solidFill>
              <a:latin typeface="Klein Bold"/>
              <a:ea typeface="Klein Bold"/>
              <a:cs typeface="Klein Bold"/>
              <a:sym typeface="Klein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5821461" y="8525131"/>
            <a:ext cx="10341120" cy="167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199">
                <a:solidFill>
                  <a:srgbClr val="2A2E3A"/>
                </a:solidFill>
                <a:latin typeface="Helios"/>
                <a:ea typeface="Helios"/>
                <a:cs typeface="Helios"/>
                <a:sym typeface="Helios"/>
              </a:rPr>
              <a:t>Team Members: </a:t>
            </a:r>
          </a:p>
          <a:p>
            <a:pPr algn="l">
              <a:lnSpc>
                <a:spcPts val="4479"/>
              </a:lnSpc>
            </a:pPr>
            <a:r>
              <a:rPr lang="en-US" sz="3199">
                <a:solidFill>
                  <a:srgbClr val="2A2E3A"/>
                </a:solidFill>
                <a:latin typeface="Helios"/>
                <a:ea typeface="Helios"/>
                <a:cs typeface="Helios"/>
                <a:sym typeface="Helios"/>
              </a:rPr>
              <a:t>Eshita Badhe and Aarya Chaudhari</a:t>
            </a:r>
          </a:p>
          <a:p>
            <a:pPr algn="l">
              <a:lnSpc>
                <a:spcPts val="4479"/>
              </a:lnSpc>
            </a:pPr>
            <a:endParaRPr lang="en-US" sz="3199">
              <a:solidFill>
                <a:srgbClr val="2A2E3A"/>
              </a:solidFill>
              <a:latin typeface="Helios"/>
              <a:ea typeface="Helios"/>
              <a:cs typeface="Helios"/>
              <a:sym typeface="Helio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2029947"/>
            <a:ext cx="18288000" cy="4157535"/>
            <a:chOff x="0" y="0"/>
            <a:chExt cx="4816593" cy="10949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094988"/>
            </a:xfrm>
            <a:custGeom>
              <a:avLst/>
              <a:gdLst/>
              <a:ahLst/>
              <a:cxnLst/>
              <a:rect l="l" t="t" r="r" b="b"/>
              <a:pathLst>
                <a:path w="4816592" h="1094988">
                  <a:moveTo>
                    <a:pt x="0" y="0"/>
                  </a:moveTo>
                  <a:lnTo>
                    <a:pt x="4816592" y="0"/>
                  </a:lnTo>
                  <a:lnTo>
                    <a:pt x="4816592" y="1094988"/>
                  </a:lnTo>
                  <a:lnTo>
                    <a:pt x="0" y="1094988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1330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148268" y="324422"/>
            <a:ext cx="13991465" cy="1803166"/>
            <a:chOff x="0" y="0"/>
            <a:chExt cx="18655286" cy="2404222"/>
          </a:xfrm>
        </p:grpSpPr>
        <p:sp>
          <p:nvSpPr>
            <p:cNvPr id="6" name="TextBox 6"/>
            <p:cNvSpPr txBox="1"/>
            <p:nvPr/>
          </p:nvSpPr>
          <p:spPr>
            <a:xfrm>
              <a:off x="0" y="-76200"/>
              <a:ext cx="18655286" cy="14943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099"/>
                </a:lnSpc>
              </a:pPr>
              <a:r>
                <a:rPr lang="en-US" sz="6999" b="1">
                  <a:solidFill>
                    <a:srgbClr val="2A2E3A"/>
                  </a:solidFill>
                  <a:latin typeface="Klein Bold"/>
                  <a:ea typeface="Klein Bold"/>
                  <a:cs typeface="Klein Bold"/>
                  <a:sym typeface="Klein Bold"/>
                </a:rPr>
                <a:t>DEMO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816000"/>
              <a:ext cx="18655286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3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0" y="8622122"/>
            <a:ext cx="18288000" cy="4157535"/>
            <a:chOff x="0" y="0"/>
            <a:chExt cx="4816593" cy="109498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816592" cy="1094988"/>
            </a:xfrm>
            <a:custGeom>
              <a:avLst/>
              <a:gdLst/>
              <a:ahLst/>
              <a:cxnLst/>
              <a:rect l="l" t="t" r="r" b="b"/>
              <a:pathLst>
                <a:path w="4816592" h="1094988">
                  <a:moveTo>
                    <a:pt x="0" y="0"/>
                  </a:moveTo>
                  <a:lnTo>
                    <a:pt x="4816592" y="0"/>
                  </a:lnTo>
                  <a:lnTo>
                    <a:pt x="4816592" y="1094988"/>
                  </a:lnTo>
                  <a:lnTo>
                    <a:pt x="0" y="1094988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816593" cy="11330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1054771">
            <a:off x="14921213" y="5267499"/>
            <a:ext cx="9320097" cy="9320097"/>
            <a:chOff x="0" y="0"/>
            <a:chExt cx="12426796" cy="12426796"/>
          </a:xfrm>
        </p:grpSpPr>
        <p:sp>
          <p:nvSpPr>
            <p:cNvPr id="15" name="Freeform 15"/>
            <p:cNvSpPr/>
            <p:nvPr/>
          </p:nvSpPr>
          <p:spPr>
            <a:xfrm rot="-1200957">
              <a:off x="1366297" y="1366297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31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6" name="Freeform 16"/>
            <p:cNvSpPr/>
            <p:nvPr/>
          </p:nvSpPr>
          <p:spPr>
            <a:xfrm>
              <a:off x="1239782" y="1239782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17" name="Group 17"/>
          <p:cNvGrpSpPr/>
          <p:nvPr/>
        </p:nvGrpSpPr>
        <p:grpSpPr>
          <a:xfrm rot="1054771">
            <a:off x="-6808573" y="-4017721"/>
            <a:ext cx="9320097" cy="9320097"/>
            <a:chOff x="0" y="0"/>
            <a:chExt cx="12426796" cy="12426796"/>
          </a:xfrm>
        </p:grpSpPr>
        <p:sp>
          <p:nvSpPr>
            <p:cNvPr id="18" name="Freeform 18"/>
            <p:cNvSpPr/>
            <p:nvPr/>
          </p:nvSpPr>
          <p:spPr>
            <a:xfrm rot="-1200957">
              <a:off x="1366297" y="1366297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31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9" name="Freeform 19"/>
            <p:cNvSpPr/>
            <p:nvPr/>
          </p:nvSpPr>
          <p:spPr>
            <a:xfrm>
              <a:off x="1239782" y="1239782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20" name="Freeform 20"/>
          <p:cNvSpPr/>
          <p:nvPr/>
        </p:nvSpPr>
        <p:spPr>
          <a:xfrm>
            <a:off x="-810797" y="8447503"/>
            <a:ext cx="1621594" cy="1621594"/>
          </a:xfrm>
          <a:custGeom>
            <a:avLst/>
            <a:gdLst/>
            <a:ahLst/>
            <a:cxnLst/>
            <a:rect l="l" t="t" r="r" b="b"/>
            <a:pathLst>
              <a:path w="1621594" h="1621594">
                <a:moveTo>
                  <a:pt x="0" y="0"/>
                </a:moveTo>
                <a:lnTo>
                  <a:pt x="1621594" y="0"/>
                </a:lnTo>
                <a:lnTo>
                  <a:pt x="1621594" y="1621594"/>
                </a:lnTo>
                <a:lnTo>
                  <a:pt x="0" y="16215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1028700" y="8972550"/>
            <a:ext cx="5585113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59"/>
              </a:lnSpc>
              <a:spcBef>
                <a:spcPct val="0"/>
              </a:spcBef>
            </a:pPr>
            <a:r>
              <a:rPr lang="en-US" sz="3799" b="1" dirty="0">
                <a:solidFill>
                  <a:srgbClr val="718BAB"/>
                </a:solidFill>
                <a:latin typeface="Klein Bold"/>
                <a:ea typeface="Klein Bold"/>
                <a:cs typeface="Klein Bold"/>
                <a:sym typeface="Klein Bold"/>
              </a:rPr>
              <a:t>GitHub Repository - 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072642" y="8996045"/>
            <a:ext cx="6142717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39"/>
              </a:lnSpc>
              <a:spcBef>
                <a:spcPct val="0"/>
              </a:spcBef>
            </a:pPr>
            <a:r>
              <a:rPr lang="en-US" sz="2599" dirty="0">
                <a:gradFill>
                  <a:gsLst>
                    <a:gs pos="0">
                      <a:srgbClr val="000000">
                        <a:alpha val="100000"/>
                      </a:srgbClr>
                    </a:gs>
                    <a:gs pos="100000">
                      <a:srgbClr val="3533CD">
                        <a:alpha val="100000"/>
                      </a:srgbClr>
                    </a:gs>
                  </a:gsLst>
                  <a:lin ang="0"/>
                </a:gradFill>
                <a:latin typeface="Helios"/>
                <a:ea typeface="Helios"/>
                <a:cs typeface="Helios"/>
                <a:sym typeface="Helios"/>
                <a:hlinkClick r:id="rId6" tooltip="https://github.com/Eshita-Badhe/PrepIQ"/>
              </a:rPr>
              <a:t>https://github.com/Eshita-Badhe/PrepIQ</a:t>
            </a:r>
          </a:p>
        </p:txBody>
      </p:sp>
      <p:pic>
        <p:nvPicPr>
          <p:cNvPr id="23" name="PrepIQ_Demo">
            <a:hlinkClick r:id="" action="ppaction://media"/>
            <a:extLst>
              <a:ext uri="{FF2B5EF4-FFF2-40B4-BE49-F238E27FC236}">
                <a16:creationId xmlns:a16="http://schemas.microsoft.com/office/drawing/2014/main" id="{447B7A4D-FF0C-A9C7-E807-6628440813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667436" y="1571602"/>
            <a:ext cx="12970974" cy="7296173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 rot="1054771">
            <a:off x="12599251" y="-5074526"/>
            <a:ext cx="9320097" cy="9320097"/>
            <a:chOff x="0" y="0"/>
            <a:chExt cx="12426796" cy="12426796"/>
          </a:xfrm>
        </p:grpSpPr>
        <p:sp>
          <p:nvSpPr>
            <p:cNvPr id="9" name="Freeform 9"/>
            <p:cNvSpPr/>
            <p:nvPr/>
          </p:nvSpPr>
          <p:spPr>
            <a:xfrm rot="-1200957">
              <a:off x="1366297" y="1366297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31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1239782" y="1239782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24" name="TextBox 21">
            <a:extLst>
              <a:ext uri="{FF2B5EF4-FFF2-40B4-BE49-F238E27FC236}">
                <a16:creationId xmlns:a16="http://schemas.microsoft.com/office/drawing/2014/main" id="{006E2D1C-460C-DACD-5346-16B7824DE8D2}"/>
              </a:ext>
            </a:extLst>
          </p:cNvPr>
          <p:cNvSpPr txBox="1"/>
          <p:nvPr/>
        </p:nvSpPr>
        <p:spPr>
          <a:xfrm>
            <a:off x="1036916" y="9505796"/>
            <a:ext cx="5585113" cy="5885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59"/>
              </a:lnSpc>
              <a:spcBef>
                <a:spcPct val="0"/>
              </a:spcBef>
            </a:pPr>
            <a:r>
              <a:rPr lang="en-US" sz="3799" b="1" dirty="0">
                <a:solidFill>
                  <a:srgbClr val="718BAB"/>
                </a:solidFill>
                <a:latin typeface="Klein Bold"/>
                <a:ea typeface="Klein Bold"/>
                <a:cs typeface="Klein Bold"/>
                <a:sym typeface="Klein Bold"/>
              </a:rPr>
              <a:t>Demo Video -</a:t>
            </a:r>
          </a:p>
        </p:txBody>
      </p:sp>
      <p:sp>
        <p:nvSpPr>
          <p:cNvPr id="25" name="TextBox 22">
            <a:extLst>
              <a:ext uri="{FF2B5EF4-FFF2-40B4-BE49-F238E27FC236}">
                <a16:creationId xmlns:a16="http://schemas.microsoft.com/office/drawing/2014/main" id="{418D0777-A685-0762-9617-2C46A17356D8}"/>
              </a:ext>
            </a:extLst>
          </p:cNvPr>
          <p:cNvSpPr txBox="1"/>
          <p:nvPr/>
        </p:nvSpPr>
        <p:spPr>
          <a:xfrm>
            <a:off x="4642159" y="9536750"/>
            <a:ext cx="10826441" cy="4194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3639"/>
              </a:lnSpc>
              <a:spcBef>
                <a:spcPct val="0"/>
              </a:spcBef>
            </a:pPr>
            <a:r>
              <a:rPr lang="en-US" sz="2599" dirty="0">
                <a:gradFill>
                  <a:gsLst>
                    <a:gs pos="0">
                      <a:srgbClr val="000000">
                        <a:alpha val="100000"/>
                      </a:srgbClr>
                    </a:gs>
                    <a:gs pos="100000">
                      <a:srgbClr val="3533CD">
                        <a:alpha val="100000"/>
                      </a:srgbClr>
                    </a:gs>
                  </a:gsLst>
                  <a:lin ang="0"/>
                </a:gradFill>
                <a:latin typeface="Helios"/>
                <a:ea typeface="Helios"/>
                <a:cs typeface="Helios"/>
                <a:sym typeface="Helios"/>
                <a:hlinkClick r:id="rId8" tooltip="https://github.com/Eshita-Badhe/PrepIQ"/>
              </a:rPr>
              <a:t>https://github.com/Eshita-Badhe/PrepIQ/blob/main/PrepIQ_Demo.mp4</a:t>
            </a:r>
            <a:endParaRPr lang="en-US" sz="2599" dirty="0">
              <a:gradFill>
                <a:gsLst>
                  <a:gs pos="0">
                    <a:srgbClr val="000000">
                      <a:alpha val="100000"/>
                    </a:srgbClr>
                  </a:gs>
                  <a:gs pos="100000">
                    <a:srgbClr val="3533CD">
                      <a:alpha val="100000"/>
                    </a:srgbClr>
                  </a:gs>
                </a:gsLst>
                <a:lin ang="0"/>
              </a:gradFill>
              <a:latin typeface="Helios"/>
              <a:ea typeface="Helios"/>
              <a:cs typeface="Helios"/>
              <a:sym typeface="Helios"/>
              <a:hlinkClick r:id="rId6" tooltip="https://github.com/Eshita-Badhe/PrepIQ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535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052677" y="1965021"/>
            <a:ext cx="4235323" cy="6356958"/>
          </a:xfrm>
          <a:custGeom>
            <a:avLst/>
            <a:gdLst/>
            <a:ahLst/>
            <a:cxnLst/>
            <a:rect l="l" t="t" r="r" b="b"/>
            <a:pathLst>
              <a:path w="4235323" h="6356958">
                <a:moveTo>
                  <a:pt x="0" y="0"/>
                </a:moveTo>
                <a:lnTo>
                  <a:pt x="4235323" y="0"/>
                </a:lnTo>
                <a:lnTo>
                  <a:pt x="4235323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1054771">
            <a:off x="12599251" y="-5074526"/>
            <a:ext cx="9320097" cy="9320097"/>
            <a:chOff x="0" y="0"/>
            <a:chExt cx="12426796" cy="12426796"/>
          </a:xfrm>
        </p:grpSpPr>
        <p:sp>
          <p:nvSpPr>
            <p:cNvPr id="4" name="Freeform 4"/>
            <p:cNvSpPr/>
            <p:nvPr/>
          </p:nvSpPr>
          <p:spPr>
            <a:xfrm rot="-1200957">
              <a:off x="1366297" y="1366297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3100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1239782" y="1239782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1054771">
            <a:off x="14921213" y="5267499"/>
            <a:ext cx="9320097" cy="9320097"/>
            <a:chOff x="0" y="0"/>
            <a:chExt cx="12426796" cy="12426796"/>
          </a:xfrm>
        </p:grpSpPr>
        <p:sp>
          <p:nvSpPr>
            <p:cNvPr id="7" name="Freeform 7"/>
            <p:cNvSpPr/>
            <p:nvPr/>
          </p:nvSpPr>
          <p:spPr>
            <a:xfrm rot="-1200957">
              <a:off x="1366297" y="1366297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3100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1239782" y="1239782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675376" y="550959"/>
            <a:ext cx="8468624" cy="888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33"/>
              </a:lnSpc>
            </a:pPr>
            <a:r>
              <a:rPr lang="en-US" sz="5410" b="1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Problem Understanding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77358" y="6386771"/>
            <a:ext cx="15070667" cy="274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72"/>
              </a:lnSpc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>
            <a:off x="477358" y="1740243"/>
            <a:ext cx="13254014" cy="8187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1394" lvl="1" indent="-265697" algn="l">
              <a:lnSpc>
                <a:spcPts val="3199"/>
              </a:lnSpc>
              <a:buFont typeface="Arial"/>
              <a:buChar char="•"/>
            </a:pPr>
            <a:r>
              <a:rPr lang="en-US" sz="2461" b="1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Study resources are scattered</a:t>
            </a:r>
            <a:r>
              <a:rPr lang="en-US" sz="2461">
                <a:solidFill>
                  <a:srgbClr val="2A2E3A"/>
                </a:solidFill>
                <a:latin typeface="Klein"/>
                <a:ea typeface="Klein"/>
                <a:cs typeface="Klein"/>
                <a:sym typeface="Klein"/>
              </a:rPr>
              <a:t> - Students move between notes, YouTube videos, MCQ apps, PDFs, and tutors because no single platform covers everything.</a:t>
            </a:r>
          </a:p>
          <a:p>
            <a:pPr algn="l">
              <a:lnSpc>
                <a:spcPts val="3199"/>
              </a:lnSpc>
            </a:pPr>
            <a:endParaRPr lang="en-US" sz="2461">
              <a:solidFill>
                <a:srgbClr val="2A2E3A"/>
              </a:solidFill>
              <a:latin typeface="Klein"/>
              <a:ea typeface="Klein"/>
              <a:cs typeface="Klein"/>
              <a:sym typeface="Klein"/>
            </a:endParaRPr>
          </a:p>
          <a:p>
            <a:pPr marL="531394" lvl="1" indent="-265697" algn="l">
              <a:lnSpc>
                <a:spcPts val="3199"/>
              </a:lnSpc>
              <a:buFont typeface="Arial"/>
              <a:buChar char="•"/>
            </a:pPr>
            <a:r>
              <a:rPr lang="en-US" sz="2461" b="1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Content is not syllabus-aligned</a:t>
            </a:r>
            <a:r>
              <a:rPr lang="en-US" sz="2461">
                <a:solidFill>
                  <a:srgbClr val="2A2E3A"/>
                </a:solidFill>
                <a:latin typeface="Klein"/>
                <a:ea typeface="Klein"/>
                <a:cs typeface="Klein"/>
                <a:sym typeface="Klein"/>
              </a:rPr>
              <a:t> - Most tools provide generic material that doesn’t match the student’s board, university, or exam pattern.</a:t>
            </a:r>
          </a:p>
          <a:p>
            <a:pPr algn="l">
              <a:lnSpc>
                <a:spcPts val="3199"/>
              </a:lnSpc>
            </a:pPr>
            <a:endParaRPr lang="en-US" sz="2461">
              <a:solidFill>
                <a:srgbClr val="2A2E3A"/>
              </a:solidFill>
              <a:latin typeface="Klein"/>
              <a:ea typeface="Klein"/>
              <a:cs typeface="Klein"/>
              <a:sym typeface="Klein"/>
            </a:endParaRPr>
          </a:p>
          <a:p>
            <a:pPr marL="531394" lvl="1" indent="-265697" algn="l">
              <a:lnSpc>
                <a:spcPts val="3199"/>
              </a:lnSpc>
              <a:buFont typeface="Arial"/>
              <a:buChar char="•"/>
            </a:pPr>
            <a:r>
              <a:rPr lang="en-US" sz="2461" b="1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No personalization</a:t>
            </a:r>
            <a:r>
              <a:rPr lang="en-US" sz="2461">
                <a:solidFill>
                  <a:srgbClr val="2A2E3A"/>
                </a:solidFill>
                <a:latin typeface="Klein"/>
                <a:ea typeface="Klein"/>
                <a:cs typeface="Klein"/>
                <a:sym typeface="Klein"/>
              </a:rPr>
              <a:t> - Students receive the same questions and lessons regardless of their strengths, weaknesses, or learning pace.</a:t>
            </a:r>
          </a:p>
          <a:p>
            <a:pPr algn="l">
              <a:lnSpc>
                <a:spcPts val="3199"/>
              </a:lnSpc>
            </a:pPr>
            <a:endParaRPr lang="en-US" sz="2461">
              <a:solidFill>
                <a:srgbClr val="2A2E3A"/>
              </a:solidFill>
              <a:latin typeface="Klein"/>
              <a:ea typeface="Klein"/>
              <a:cs typeface="Klein"/>
              <a:sym typeface="Klein"/>
            </a:endParaRPr>
          </a:p>
          <a:p>
            <a:pPr marL="531394" lvl="1" indent="-265697" algn="l">
              <a:lnSpc>
                <a:spcPts val="3199"/>
              </a:lnSpc>
              <a:buFont typeface="Arial"/>
              <a:buChar char="•"/>
            </a:pPr>
            <a:r>
              <a:rPr lang="en-US" sz="2461" b="1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Weak performance insights</a:t>
            </a:r>
            <a:r>
              <a:rPr lang="en-US" sz="2461">
                <a:solidFill>
                  <a:srgbClr val="2A2E3A"/>
                </a:solidFill>
                <a:latin typeface="Klein"/>
                <a:ea typeface="Klein"/>
                <a:cs typeface="Klein"/>
                <a:sym typeface="Klein"/>
              </a:rPr>
              <a:t> - Existing apps rarely show detailed analytics or guide students on what to study next.</a:t>
            </a:r>
          </a:p>
          <a:p>
            <a:pPr algn="l">
              <a:lnSpc>
                <a:spcPts val="3199"/>
              </a:lnSpc>
            </a:pPr>
            <a:endParaRPr lang="en-US" sz="2461">
              <a:solidFill>
                <a:srgbClr val="2A2E3A"/>
              </a:solidFill>
              <a:latin typeface="Klein"/>
              <a:ea typeface="Klein"/>
              <a:cs typeface="Klein"/>
              <a:sym typeface="Klein"/>
            </a:endParaRPr>
          </a:p>
          <a:p>
            <a:pPr marL="531394" lvl="1" indent="-265697" algn="l">
              <a:lnSpc>
                <a:spcPts val="3199"/>
              </a:lnSpc>
              <a:buFont typeface="Arial"/>
              <a:buChar char="•"/>
            </a:pPr>
            <a:r>
              <a:rPr lang="en-US" sz="2461" b="1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Inefficient practice </a:t>
            </a:r>
            <a:r>
              <a:rPr lang="en-US" sz="2461">
                <a:solidFill>
                  <a:srgbClr val="2A2E3A"/>
                </a:solidFill>
                <a:latin typeface="Klein"/>
                <a:ea typeface="Klein"/>
                <a:cs typeface="Klein"/>
                <a:sym typeface="Klein"/>
              </a:rPr>
              <a:t>- Practice questions are random, repetitive, or outdated; difficulty doesn’t adapt to performance.</a:t>
            </a:r>
          </a:p>
          <a:p>
            <a:pPr algn="l">
              <a:lnSpc>
                <a:spcPts val="3199"/>
              </a:lnSpc>
            </a:pPr>
            <a:endParaRPr lang="en-US" sz="2461">
              <a:solidFill>
                <a:srgbClr val="2A2E3A"/>
              </a:solidFill>
              <a:latin typeface="Klein"/>
              <a:ea typeface="Klein"/>
              <a:cs typeface="Klein"/>
              <a:sym typeface="Klein"/>
            </a:endParaRPr>
          </a:p>
          <a:p>
            <a:pPr marL="531394" lvl="1" indent="-265697" algn="l">
              <a:lnSpc>
                <a:spcPts val="3199"/>
              </a:lnSpc>
              <a:buFont typeface="Arial"/>
              <a:buChar char="•"/>
            </a:pPr>
            <a:r>
              <a:rPr lang="en-US" sz="2461" b="1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Time-consuming paper creation</a:t>
            </a:r>
            <a:r>
              <a:rPr lang="en-US" sz="2461">
                <a:solidFill>
                  <a:srgbClr val="2A2E3A"/>
                </a:solidFill>
                <a:latin typeface="Klein"/>
                <a:ea typeface="Klein"/>
                <a:cs typeface="Klein"/>
                <a:sym typeface="Klein"/>
              </a:rPr>
              <a:t> - Students and teachers struggle to generate balanced, syllabus-based sample papers manually.</a:t>
            </a:r>
          </a:p>
          <a:p>
            <a:pPr algn="l">
              <a:lnSpc>
                <a:spcPts val="3199"/>
              </a:lnSpc>
            </a:pPr>
            <a:endParaRPr lang="en-US" sz="2461">
              <a:solidFill>
                <a:srgbClr val="2A2E3A"/>
              </a:solidFill>
              <a:latin typeface="Klein"/>
              <a:ea typeface="Klein"/>
              <a:cs typeface="Klein"/>
              <a:sym typeface="Klein"/>
            </a:endParaRPr>
          </a:p>
          <a:p>
            <a:pPr marL="531394" lvl="1" indent="-265697" algn="l">
              <a:lnSpc>
                <a:spcPts val="3199"/>
              </a:lnSpc>
              <a:buFont typeface="Arial"/>
              <a:buChar char="•"/>
            </a:pPr>
            <a:r>
              <a:rPr lang="en-US" sz="2461" b="1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Lack of an all-in-one solution </a:t>
            </a:r>
            <a:r>
              <a:rPr lang="en-US" sz="2461">
                <a:solidFill>
                  <a:srgbClr val="2A2E3A"/>
                </a:solidFill>
                <a:latin typeface="Klein"/>
                <a:ea typeface="Klein"/>
                <a:cs typeface="Klein"/>
                <a:sym typeface="Klein"/>
              </a:rPr>
              <a:t>- platform integrates content, practice, analytics, revision, and guidance under one ecosystem.</a:t>
            </a:r>
          </a:p>
          <a:p>
            <a:pPr algn="l">
              <a:lnSpc>
                <a:spcPts val="730"/>
              </a:lnSpc>
            </a:pPr>
            <a:endParaRPr lang="en-US" sz="2461">
              <a:solidFill>
                <a:srgbClr val="2A2E3A"/>
              </a:solidFill>
              <a:latin typeface="Klein"/>
              <a:ea typeface="Klein"/>
              <a:cs typeface="Klein"/>
              <a:sym typeface="Klei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508998" y="1487272"/>
            <a:ext cx="1621594" cy="1621594"/>
          </a:xfrm>
          <a:custGeom>
            <a:avLst/>
            <a:gdLst/>
            <a:ahLst/>
            <a:cxnLst/>
            <a:rect l="l" t="t" r="r" b="b"/>
            <a:pathLst>
              <a:path w="1621594" h="1621594">
                <a:moveTo>
                  <a:pt x="0" y="0"/>
                </a:moveTo>
                <a:lnTo>
                  <a:pt x="1621594" y="0"/>
                </a:lnTo>
                <a:lnTo>
                  <a:pt x="1621594" y="1621594"/>
                </a:lnTo>
                <a:lnTo>
                  <a:pt x="0" y="16215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508998" y="6276492"/>
            <a:ext cx="1621594" cy="1621594"/>
          </a:xfrm>
          <a:custGeom>
            <a:avLst/>
            <a:gdLst/>
            <a:ahLst/>
            <a:cxnLst/>
            <a:rect l="l" t="t" r="r" b="b"/>
            <a:pathLst>
              <a:path w="1621594" h="1621594">
                <a:moveTo>
                  <a:pt x="0" y="0"/>
                </a:moveTo>
                <a:lnTo>
                  <a:pt x="1621594" y="0"/>
                </a:lnTo>
                <a:lnTo>
                  <a:pt x="1621594" y="1621593"/>
                </a:lnTo>
                <a:lnTo>
                  <a:pt x="0" y="16215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520997" y="6009533"/>
            <a:ext cx="5585113" cy="3248767"/>
            <a:chOff x="0" y="0"/>
            <a:chExt cx="7446817" cy="4331690"/>
          </a:xfrm>
        </p:grpSpPr>
        <p:sp>
          <p:nvSpPr>
            <p:cNvPr id="5" name="TextBox 5"/>
            <p:cNvSpPr txBox="1"/>
            <p:nvPr/>
          </p:nvSpPr>
          <p:spPr>
            <a:xfrm>
              <a:off x="0" y="0"/>
              <a:ext cx="7446817" cy="762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559"/>
                </a:lnSpc>
                <a:spcBef>
                  <a:spcPct val="0"/>
                </a:spcBef>
              </a:pPr>
              <a:r>
                <a:rPr lang="en-US" sz="3799" b="1">
                  <a:solidFill>
                    <a:srgbClr val="718BAB"/>
                  </a:solidFill>
                  <a:latin typeface="Klein Bold"/>
                  <a:ea typeface="Klein Bold"/>
                  <a:cs typeface="Klein Bold"/>
                  <a:sym typeface="Klein Bold"/>
                </a:rPr>
                <a:t>Intelligent Learning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305068"/>
              <a:ext cx="7446817" cy="30266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39"/>
                </a:lnSpc>
              </a:pPr>
              <a:r>
                <a:rPr lang="en-US" sz="2599">
                  <a:solidFill>
                    <a:srgbClr val="2A2E3A"/>
                  </a:solidFill>
                  <a:latin typeface="Helios"/>
                  <a:ea typeface="Helios"/>
                  <a:cs typeface="Helios"/>
                  <a:sym typeface="Helios"/>
                </a:rPr>
                <a:t>Personalized study paths, AI-generated adaptive content, and diverse learning methods like quizzes, flashcards, and mind maps.</a:t>
              </a:r>
            </a:p>
            <a:p>
              <a:pPr marL="0" lvl="0" indent="0" algn="l">
                <a:lnSpc>
                  <a:spcPts val="3639"/>
                </a:lnSpc>
                <a:spcBef>
                  <a:spcPct val="0"/>
                </a:spcBef>
              </a:pPr>
              <a:endParaRPr lang="en-US" sz="2599">
                <a:solidFill>
                  <a:srgbClr val="2A2E3A"/>
                </a:solidFill>
                <a:latin typeface="Helios"/>
                <a:ea typeface="Helios"/>
                <a:cs typeface="Helios"/>
                <a:sym typeface="Helios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0" y="0"/>
            <a:ext cx="9411059" cy="10287000"/>
            <a:chOff x="0" y="0"/>
            <a:chExt cx="2478633" cy="27093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478633" cy="2709333"/>
            </a:xfrm>
            <a:custGeom>
              <a:avLst/>
              <a:gdLst/>
              <a:ahLst/>
              <a:cxnLst/>
              <a:rect l="l" t="t" r="r" b="b"/>
              <a:pathLst>
                <a:path w="2478633" h="2709333">
                  <a:moveTo>
                    <a:pt x="0" y="0"/>
                  </a:moveTo>
                  <a:lnTo>
                    <a:pt x="2478633" y="0"/>
                  </a:lnTo>
                  <a:lnTo>
                    <a:pt x="24786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47863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492404" y="517823"/>
            <a:ext cx="8282630" cy="6561454"/>
            <a:chOff x="0" y="0"/>
            <a:chExt cx="11043507" cy="8748606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66675"/>
              <a:ext cx="11043507" cy="43508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500"/>
                </a:lnSpc>
              </a:pPr>
              <a:r>
                <a:rPr lang="en-US" sz="5000" b="1">
                  <a:solidFill>
                    <a:srgbClr val="2A2E3A"/>
                  </a:solidFill>
                  <a:latin typeface="Klein Bold"/>
                  <a:ea typeface="Klein Bold"/>
                  <a:cs typeface="Klein Bold"/>
                  <a:sym typeface="Klein Bold"/>
                </a:rPr>
                <a:t>Our Solution: PrepIQ - Your All-in-One Study Companion</a:t>
              </a:r>
            </a:p>
            <a:p>
              <a:pPr algn="l">
                <a:lnSpc>
                  <a:spcPts val="6500"/>
                </a:lnSpc>
              </a:pPr>
              <a:endParaRPr lang="en-US" sz="5000" b="1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8041004"/>
              <a:ext cx="4837397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7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520997" y="1255883"/>
            <a:ext cx="5585113" cy="3705967"/>
            <a:chOff x="0" y="0"/>
            <a:chExt cx="7446817" cy="4941290"/>
          </a:xfrm>
        </p:grpSpPr>
        <p:sp>
          <p:nvSpPr>
            <p:cNvPr id="14" name="TextBox 14"/>
            <p:cNvSpPr txBox="1"/>
            <p:nvPr/>
          </p:nvSpPr>
          <p:spPr>
            <a:xfrm>
              <a:off x="0" y="0"/>
              <a:ext cx="7446817" cy="762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559"/>
                </a:lnSpc>
                <a:spcBef>
                  <a:spcPct val="0"/>
                </a:spcBef>
              </a:pPr>
              <a:r>
                <a:rPr lang="en-US" sz="3799" b="1">
                  <a:solidFill>
                    <a:srgbClr val="718BAB"/>
                  </a:solidFill>
                  <a:latin typeface="Klein Bold"/>
                  <a:ea typeface="Klein Bold"/>
                  <a:cs typeface="Klein Bold"/>
                  <a:sym typeface="Klein Bold"/>
                </a:rPr>
                <a:t>Syllabus - Aligned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305068"/>
              <a:ext cx="7446817" cy="3636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3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2A2E3A"/>
                  </a:solidFill>
                  <a:latin typeface="Helios"/>
                  <a:ea typeface="Helios"/>
                  <a:cs typeface="Helios"/>
                  <a:sym typeface="Helios"/>
                </a:rPr>
                <a:t>Content st</a:t>
              </a:r>
              <a:r>
                <a:rPr lang="en-US" sz="2599" u="none">
                  <a:solidFill>
                    <a:srgbClr val="2A2E3A"/>
                  </a:solidFill>
                  <a:latin typeface="Helios"/>
                  <a:ea typeface="Helios"/>
                  <a:cs typeface="Helios"/>
                  <a:sym typeface="Helios"/>
                </a:rPr>
                <a:t>rictly based on your uploaded documents and syllabi, with Retrieval-Augmented Generation (RAG) to ensure context-aware, hallucination-free responses.</a:t>
              </a:r>
            </a:p>
            <a:p>
              <a:pPr marL="0" lvl="0" indent="0" algn="l">
                <a:lnSpc>
                  <a:spcPts val="3639"/>
                </a:lnSpc>
                <a:spcBef>
                  <a:spcPct val="0"/>
                </a:spcBef>
              </a:pPr>
              <a:endParaRPr lang="en-US" sz="2599" u="none">
                <a:solidFill>
                  <a:srgbClr val="2A2E3A"/>
                </a:solidFill>
                <a:latin typeface="Helios"/>
                <a:ea typeface="Helios"/>
                <a:cs typeface="Helios"/>
                <a:sym typeface="Helios"/>
              </a:endParaRP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492404" y="4234126"/>
            <a:ext cx="8016594" cy="3705967"/>
            <a:chOff x="0" y="0"/>
            <a:chExt cx="10688792" cy="4941290"/>
          </a:xfrm>
        </p:grpSpPr>
        <p:sp>
          <p:nvSpPr>
            <p:cNvPr id="17" name="TextBox 17"/>
            <p:cNvSpPr txBox="1"/>
            <p:nvPr/>
          </p:nvSpPr>
          <p:spPr>
            <a:xfrm>
              <a:off x="0" y="0"/>
              <a:ext cx="10688792" cy="762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559"/>
                </a:lnSpc>
                <a:spcBef>
                  <a:spcPct val="0"/>
                </a:spcBef>
              </a:pPr>
              <a:r>
                <a:rPr lang="en-US" sz="3799" b="1">
                  <a:solidFill>
                    <a:srgbClr val="718BAB"/>
                  </a:solidFill>
                  <a:latin typeface="Klein Bold"/>
                  <a:ea typeface="Klein Bold"/>
                  <a:cs typeface="Klein Bold"/>
                  <a:sym typeface="Klein Bold"/>
                </a:rPr>
                <a:t>Proposed Solution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1305068"/>
              <a:ext cx="10688792" cy="3636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3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2A2E3A"/>
                  </a:solidFill>
                  <a:latin typeface="Helios"/>
                  <a:ea typeface="Helios"/>
                  <a:cs typeface="Helios"/>
                  <a:sym typeface="Helios"/>
                </a:rPr>
                <a:t>P</a:t>
              </a:r>
              <a:r>
                <a:rPr lang="en-US" sz="2599" u="none">
                  <a:solidFill>
                    <a:srgbClr val="2A2E3A"/>
                  </a:solidFill>
                  <a:latin typeface="Helios"/>
                  <a:ea typeface="Helios"/>
                  <a:cs typeface="Helios"/>
                  <a:sym typeface="Helios"/>
                </a:rPr>
                <a:t>repIQ is an all-in-one AI-powered exam preparation platform designed to overcome the limitations of current tools. It seamlessly integrates syllabus-aligned content, intelligent learning, and engaging features to transform your study experience.</a:t>
              </a:r>
            </a:p>
            <a:p>
              <a:pPr marL="0" lvl="0" indent="0" algn="l">
                <a:lnSpc>
                  <a:spcPts val="3639"/>
                </a:lnSpc>
                <a:spcBef>
                  <a:spcPct val="0"/>
                </a:spcBef>
              </a:pPr>
              <a:endParaRPr lang="en-US" sz="2599" u="none">
                <a:solidFill>
                  <a:srgbClr val="2A2E3A"/>
                </a:solidFill>
                <a:latin typeface="Helios"/>
                <a:ea typeface="Helios"/>
                <a:cs typeface="Helios"/>
                <a:sym typeface="Helios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006216" y="-2175019"/>
            <a:ext cx="13960430" cy="13960430"/>
          </a:xfrm>
          <a:custGeom>
            <a:avLst/>
            <a:gdLst/>
            <a:ahLst/>
            <a:cxnLst/>
            <a:rect l="l" t="t" r="r" b="b"/>
            <a:pathLst>
              <a:path w="13960430" h="13960430">
                <a:moveTo>
                  <a:pt x="0" y="0"/>
                </a:moveTo>
                <a:lnTo>
                  <a:pt x="13960430" y="0"/>
                </a:lnTo>
                <a:lnTo>
                  <a:pt x="13960430" y="13960430"/>
                </a:lnTo>
                <a:lnTo>
                  <a:pt x="0" y="139604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733254" y="2143069"/>
            <a:ext cx="425574" cy="566744"/>
          </a:xfrm>
          <a:custGeom>
            <a:avLst/>
            <a:gdLst/>
            <a:ahLst/>
            <a:cxnLst/>
            <a:rect l="l" t="t" r="r" b="b"/>
            <a:pathLst>
              <a:path w="425574" h="566744">
                <a:moveTo>
                  <a:pt x="0" y="0"/>
                </a:moveTo>
                <a:lnTo>
                  <a:pt x="425574" y="0"/>
                </a:lnTo>
                <a:lnTo>
                  <a:pt x="425574" y="566745"/>
                </a:lnTo>
                <a:lnTo>
                  <a:pt x="0" y="56674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610812" y="4805196"/>
            <a:ext cx="670457" cy="676608"/>
          </a:xfrm>
          <a:custGeom>
            <a:avLst/>
            <a:gdLst/>
            <a:ahLst/>
            <a:cxnLst/>
            <a:rect l="l" t="t" r="r" b="b"/>
            <a:pathLst>
              <a:path w="670457" h="676608">
                <a:moveTo>
                  <a:pt x="0" y="0"/>
                </a:moveTo>
                <a:lnTo>
                  <a:pt x="670458" y="0"/>
                </a:lnTo>
                <a:lnTo>
                  <a:pt x="670458" y="676608"/>
                </a:lnTo>
                <a:lnTo>
                  <a:pt x="0" y="67660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733254" y="7543282"/>
            <a:ext cx="442544" cy="627318"/>
          </a:xfrm>
          <a:custGeom>
            <a:avLst/>
            <a:gdLst/>
            <a:ahLst/>
            <a:cxnLst/>
            <a:rect l="l" t="t" r="r" b="b"/>
            <a:pathLst>
              <a:path w="442544" h="627318">
                <a:moveTo>
                  <a:pt x="0" y="0"/>
                </a:moveTo>
                <a:lnTo>
                  <a:pt x="442544" y="0"/>
                </a:lnTo>
                <a:lnTo>
                  <a:pt x="442544" y="627318"/>
                </a:lnTo>
                <a:lnTo>
                  <a:pt x="0" y="62731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4325330" y="859987"/>
            <a:ext cx="1548576" cy="1484965"/>
          </a:xfrm>
          <a:custGeom>
            <a:avLst/>
            <a:gdLst/>
            <a:ahLst/>
            <a:cxnLst/>
            <a:rect l="l" t="t" r="r" b="b"/>
            <a:pathLst>
              <a:path w="1548576" h="1484965">
                <a:moveTo>
                  <a:pt x="0" y="0"/>
                </a:moveTo>
                <a:lnTo>
                  <a:pt x="1548576" y="0"/>
                </a:lnTo>
                <a:lnTo>
                  <a:pt x="1548576" y="1484965"/>
                </a:lnTo>
                <a:lnTo>
                  <a:pt x="0" y="148496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2141" b="-2141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4394324" y="3302762"/>
            <a:ext cx="1302833" cy="1249317"/>
          </a:xfrm>
          <a:custGeom>
            <a:avLst/>
            <a:gdLst/>
            <a:ahLst/>
            <a:cxnLst/>
            <a:rect l="l" t="t" r="r" b="b"/>
            <a:pathLst>
              <a:path w="1302833" h="1249317">
                <a:moveTo>
                  <a:pt x="0" y="0"/>
                </a:moveTo>
                <a:lnTo>
                  <a:pt x="1302834" y="0"/>
                </a:lnTo>
                <a:lnTo>
                  <a:pt x="1302834" y="1249317"/>
                </a:lnTo>
                <a:lnTo>
                  <a:pt x="0" y="1249317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t="-2141" b="-2141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4262309" y="5376411"/>
            <a:ext cx="1566864" cy="1487477"/>
          </a:xfrm>
          <a:custGeom>
            <a:avLst/>
            <a:gdLst/>
            <a:ahLst/>
            <a:cxnLst/>
            <a:rect l="l" t="t" r="r" b="b"/>
            <a:pathLst>
              <a:path w="1566864" h="1487477">
                <a:moveTo>
                  <a:pt x="0" y="0"/>
                </a:moveTo>
                <a:lnTo>
                  <a:pt x="1566864" y="0"/>
                </a:lnTo>
                <a:lnTo>
                  <a:pt x="1566864" y="1487477"/>
                </a:lnTo>
                <a:lnTo>
                  <a:pt x="0" y="1487477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t="-2141" b="-2141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4394324" y="7605641"/>
            <a:ext cx="1356326" cy="1300612"/>
          </a:xfrm>
          <a:custGeom>
            <a:avLst/>
            <a:gdLst/>
            <a:ahLst/>
            <a:cxnLst/>
            <a:rect l="l" t="t" r="r" b="b"/>
            <a:pathLst>
              <a:path w="1356326" h="1300612">
                <a:moveTo>
                  <a:pt x="0" y="0"/>
                </a:moveTo>
                <a:lnTo>
                  <a:pt x="1356326" y="0"/>
                </a:lnTo>
                <a:lnTo>
                  <a:pt x="1356326" y="1300612"/>
                </a:lnTo>
                <a:lnTo>
                  <a:pt x="0" y="130061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t="-2141" b="-2141"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1088151" y="3184675"/>
            <a:ext cx="1549125" cy="1485492"/>
          </a:xfrm>
          <a:custGeom>
            <a:avLst/>
            <a:gdLst/>
            <a:ahLst/>
            <a:cxnLst/>
            <a:rect l="l" t="t" r="r" b="b"/>
            <a:pathLst>
              <a:path w="1549125" h="1485492">
                <a:moveTo>
                  <a:pt x="0" y="0"/>
                </a:moveTo>
                <a:lnTo>
                  <a:pt x="1549125" y="0"/>
                </a:lnTo>
                <a:lnTo>
                  <a:pt x="1549125" y="1485492"/>
                </a:lnTo>
                <a:lnTo>
                  <a:pt x="0" y="1485492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t="-2141" b="-2141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1186863" y="912569"/>
            <a:ext cx="1279111" cy="1226569"/>
          </a:xfrm>
          <a:custGeom>
            <a:avLst/>
            <a:gdLst/>
            <a:ahLst/>
            <a:cxnLst/>
            <a:rect l="l" t="t" r="r" b="b"/>
            <a:pathLst>
              <a:path w="1279111" h="1226569">
                <a:moveTo>
                  <a:pt x="0" y="0"/>
                </a:moveTo>
                <a:lnTo>
                  <a:pt x="1279110" y="0"/>
                </a:lnTo>
                <a:lnTo>
                  <a:pt x="1279110" y="1226568"/>
                </a:lnTo>
                <a:lnTo>
                  <a:pt x="0" y="1226568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t="-2141" b="-2141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1228153" y="7773175"/>
            <a:ext cx="1237820" cy="1186974"/>
          </a:xfrm>
          <a:custGeom>
            <a:avLst/>
            <a:gdLst/>
            <a:ahLst/>
            <a:cxnLst/>
            <a:rect l="l" t="t" r="r" b="b"/>
            <a:pathLst>
              <a:path w="1237820" h="1186974">
                <a:moveTo>
                  <a:pt x="0" y="0"/>
                </a:moveTo>
                <a:lnTo>
                  <a:pt x="1237820" y="0"/>
                </a:lnTo>
                <a:lnTo>
                  <a:pt x="1237820" y="1186974"/>
                </a:lnTo>
                <a:lnTo>
                  <a:pt x="0" y="1186974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t="-2141" b="-2141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1055529" y="5583481"/>
            <a:ext cx="1451638" cy="1392009"/>
          </a:xfrm>
          <a:custGeom>
            <a:avLst/>
            <a:gdLst/>
            <a:ahLst/>
            <a:cxnLst/>
            <a:rect l="l" t="t" r="r" b="b"/>
            <a:pathLst>
              <a:path w="1451638" h="1392009">
                <a:moveTo>
                  <a:pt x="0" y="0"/>
                </a:moveTo>
                <a:lnTo>
                  <a:pt x="1451639" y="0"/>
                </a:lnTo>
                <a:lnTo>
                  <a:pt x="1451639" y="1392010"/>
                </a:lnTo>
                <a:lnTo>
                  <a:pt x="0" y="1392010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 t="-2141" b="-2141"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248633" y="3709055"/>
            <a:ext cx="4510564" cy="3545499"/>
            <a:chOff x="0" y="0"/>
            <a:chExt cx="6014086" cy="4727332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76200"/>
              <a:ext cx="6014086" cy="30310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99"/>
                </a:lnSpc>
              </a:pPr>
              <a:r>
                <a:rPr lang="en-US" sz="6999" b="1">
                  <a:solidFill>
                    <a:srgbClr val="2A2E3A"/>
                  </a:solidFill>
                  <a:latin typeface="Klein Bold"/>
                  <a:ea typeface="Klein Bold"/>
                  <a:cs typeface="Klein Bold"/>
                  <a:sym typeface="Klein Bold"/>
                </a:rPr>
                <a:t>Key Features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019730"/>
              <a:ext cx="5392935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7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6000483" y="960285"/>
            <a:ext cx="3887104" cy="1127853"/>
            <a:chOff x="0" y="0"/>
            <a:chExt cx="5182806" cy="1503804"/>
          </a:xfrm>
        </p:grpSpPr>
        <p:sp>
          <p:nvSpPr>
            <p:cNvPr id="18" name="TextBox 18"/>
            <p:cNvSpPr txBox="1"/>
            <p:nvPr/>
          </p:nvSpPr>
          <p:spPr>
            <a:xfrm>
              <a:off x="0" y="0"/>
              <a:ext cx="5182806" cy="762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559"/>
                </a:lnSpc>
                <a:spcBef>
                  <a:spcPct val="0"/>
                </a:spcBef>
              </a:pPr>
              <a:r>
                <a:rPr lang="en-US" sz="3799" b="1">
                  <a:solidFill>
                    <a:srgbClr val="2A2E3A"/>
                  </a:solidFill>
                  <a:latin typeface="Klein Bold"/>
                  <a:ea typeface="Klein Bold"/>
                  <a:cs typeface="Klein Bold"/>
                  <a:sym typeface="Klein Bold"/>
                </a:rPr>
                <a:t>Windows 7 UI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915582"/>
              <a:ext cx="5182806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3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2A2E3A"/>
                  </a:solidFill>
                  <a:latin typeface="Helios"/>
                  <a:ea typeface="Helios"/>
                  <a:cs typeface="Helios"/>
                  <a:sym typeface="Helios"/>
                </a:rPr>
                <a:t>Fami</a:t>
              </a:r>
              <a:r>
                <a:rPr lang="en-US" sz="2599" u="none">
                  <a:solidFill>
                    <a:srgbClr val="2A2E3A"/>
                  </a:solidFill>
                  <a:latin typeface="Helios"/>
                  <a:ea typeface="Helios"/>
                  <a:cs typeface="Helios"/>
                  <a:sym typeface="Helios"/>
                </a:rPr>
                <a:t>liar &amp; Clean Interface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5822312" y="3220143"/>
            <a:ext cx="4910942" cy="1585053"/>
            <a:chOff x="0" y="0"/>
            <a:chExt cx="6547923" cy="2113404"/>
          </a:xfrm>
        </p:grpSpPr>
        <p:sp>
          <p:nvSpPr>
            <p:cNvPr id="21" name="TextBox 21"/>
            <p:cNvSpPr txBox="1"/>
            <p:nvPr/>
          </p:nvSpPr>
          <p:spPr>
            <a:xfrm>
              <a:off x="0" y="0"/>
              <a:ext cx="6547923" cy="762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559"/>
                </a:lnSpc>
                <a:spcBef>
                  <a:spcPct val="0"/>
                </a:spcBef>
              </a:pPr>
              <a:r>
                <a:rPr lang="en-US" sz="3799" b="1">
                  <a:solidFill>
                    <a:srgbClr val="2A2E3A"/>
                  </a:solidFill>
                  <a:latin typeface="Klein Bold"/>
                  <a:ea typeface="Klein Bold"/>
                  <a:cs typeface="Klein Bold"/>
                  <a:sym typeface="Klein Bold"/>
                </a:rPr>
                <a:t>Personalized Notes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915582"/>
              <a:ext cx="5865365" cy="11978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3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2A2E3A"/>
                  </a:solidFill>
                  <a:latin typeface="Helios"/>
                  <a:ea typeface="Helios"/>
                  <a:cs typeface="Helios"/>
                  <a:sym typeface="Helios"/>
                </a:rPr>
                <a:t>Detai</a:t>
              </a:r>
              <a:r>
                <a:rPr lang="en-US" sz="2599" u="none">
                  <a:solidFill>
                    <a:srgbClr val="2A2E3A"/>
                  </a:solidFill>
                  <a:latin typeface="Helios"/>
                  <a:ea typeface="Helios"/>
                  <a:cs typeface="Helios"/>
                  <a:sym typeface="Helios"/>
                </a:rPr>
                <a:t>led, Summaries, Mind Maps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5822312" y="5707426"/>
            <a:ext cx="4545286" cy="1127853"/>
            <a:chOff x="0" y="0"/>
            <a:chExt cx="6060381" cy="1503804"/>
          </a:xfrm>
        </p:grpSpPr>
        <p:sp>
          <p:nvSpPr>
            <p:cNvPr id="24" name="TextBox 24"/>
            <p:cNvSpPr txBox="1"/>
            <p:nvPr/>
          </p:nvSpPr>
          <p:spPr>
            <a:xfrm>
              <a:off x="0" y="0"/>
              <a:ext cx="6060381" cy="762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559"/>
                </a:lnSpc>
                <a:spcBef>
                  <a:spcPct val="0"/>
                </a:spcBef>
              </a:pPr>
              <a:r>
                <a:rPr lang="en-US" sz="3799" b="1">
                  <a:solidFill>
                    <a:srgbClr val="2A2E3A"/>
                  </a:solidFill>
                  <a:latin typeface="Klein Bold"/>
                  <a:ea typeface="Klein Bold"/>
                  <a:cs typeface="Klein Bold"/>
                  <a:sym typeface="Klein Bold"/>
                </a:rPr>
                <a:t>Sample Papers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915582"/>
              <a:ext cx="6060381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3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2A2E3A"/>
                  </a:solidFill>
                  <a:latin typeface="Helios"/>
                  <a:ea typeface="Helios"/>
                  <a:cs typeface="Helios"/>
                  <a:sym typeface="Helios"/>
                </a:rPr>
                <a:t>AI-Gene</a:t>
              </a:r>
              <a:r>
                <a:rPr lang="en-US" sz="2599" u="none">
                  <a:solidFill>
                    <a:srgbClr val="2A2E3A"/>
                  </a:solidFill>
                  <a:latin typeface="Helios"/>
                  <a:ea typeface="Helios"/>
                  <a:cs typeface="Helios"/>
                  <a:sym typeface="Helios"/>
                </a:rPr>
                <a:t>rated Practice Exams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2542173" y="7773175"/>
            <a:ext cx="5276599" cy="1127853"/>
            <a:chOff x="0" y="0"/>
            <a:chExt cx="7035465" cy="1503804"/>
          </a:xfrm>
        </p:grpSpPr>
        <p:sp>
          <p:nvSpPr>
            <p:cNvPr id="27" name="TextBox 27"/>
            <p:cNvSpPr txBox="1"/>
            <p:nvPr/>
          </p:nvSpPr>
          <p:spPr>
            <a:xfrm>
              <a:off x="0" y="0"/>
              <a:ext cx="7035465" cy="762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559"/>
                </a:lnSpc>
                <a:spcBef>
                  <a:spcPct val="0"/>
                </a:spcBef>
              </a:pPr>
              <a:r>
                <a:rPr lang="en-US" sz="3799" b="1">
                  <a:solidFill>
                    <a:srgbClr val="2A2E3A"/>
                  </a:solidFill>
                  <a:latin typeface="Klein Bold"/>
                  <a:ea typeface="Klein Bold"/>
                  <a:cs typeface="Klein Bold"/>
                  <a:sym typeface="Klein Bold"/>
                </a:rPr>
                <a:t>Streak Maintenance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915582"/>
              <a:ext cx="5182806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3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2A2E3A"/>
                  </a:solidFill>
                  <a:latin typeface="Helios"/>
                  <a:ea typeface="Helios"/>
                  <a:cs typeface="Helios"/>
                  <a:sym typeface="Helios"/>
                </a:rPr>
                <a:t>Motiv</a:t>
              </a:r>
              <a:r>
                <a:rPr lang="en-US" sz="2599" u="none">
                  <a:solidFill>
                    <a:srgbClr val="2A2E3A"/>
                  </a:solidFill>
                  <a:latin typeface="Helios"/>
                  <a:ea typeface="Helios"/>
                  <a:cs typeface="Helios"/>
                  <a:sym typeface="Helios"/>
                </a:rPr>
                <a:t>ation &amp; Notifications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5822312" y="7832296"/>
            <a:ext cx="4691549" cy="1127853"/>
            <a:chOff x="0" y="0"/>
            <a:chExt cx="6255398" cy="1503804"/>
          </a:xfrm>
        </p:grpSpPr>
        <p:sp>
          <p:nvSpPr>
            <p:cNvPr id="30" name="TextBox 30"/>
            <p:cNvSpPr txBox="1"/>
            <p:nvPr/>
          </p:nvSpPr>
          <p:spPr>
            <a:xfrm>
              <a:off x="0" y="0"/>
              <a:ext cx="6255398" cy="762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559"/>
                </a:lnSpc>
                <a:spcBef>
                  <a:spcPct val="0"/>
                </a:spcBef>
              </a:pPr>
              <a:r>
                <a:rPr lang="en-US" sz="3799" b="1">
                  <a:solidFill>
                    <a:srgbClr val="2A2E3A"/>
                  </a:solidFill>
                  <a:latin typeface="Klein Bold"/>
                  <a:ea typeface="Klein Bold"/>
                  <a:cs typeface="Klein Bold"/>
                  <a:sym typeface="Klein Bold"/>
                </a:rPr>
                <a:t>Learning Games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915582"/>
              <a:ext cx="6255398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3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2A2E3A"/>
                  </a:solidFill>
                  <a:latin typeface="Helios"/>
                  <a:ea typeface="Helios"/>
                  <a:cs typeface="Helios"/>
                  <a:sym typeface="Helios"/>
                </a:rPr>
                <a:t>Qu</a:t>
              </a:r>
              <a:r>
                <a:rPr lang="en-US" sz="2599" u="none">
                  <a:solidFill>
                    <a:srgbClr val="2A2E3A"/>
                  </a:solidFill>
                  <a:latin typeface="Helios"/>
                  <a:ea typeface="Helios"/>
                  <a:cs typeface="Helios"/>
                  <a:sym typeface="Helios"/>
                </a:rPr>
                <a:t>izzes, Riddles, Flashcards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2637276" y="3558447"/>
            <a:ext cx="4325892" cy="1127853"/>
            <a:chOff x="0" y="0"/>
            <a:chExt cx="5767856" cy="1503804"/>
          </a:xfrm>
        </p:grpSpPr>
        <p:sp>
          <p:nvSpPr>
            <p:cNvPr id="33" name="TextBox 33"/>
            <p:cNvSpPr txBox="1"/>
            <p:nvPr/>
          </p:nvSpPr>
          <p:spPr>
            <a:xfrm>
              <a:off x="0" y="0"/>
              <a:ext cx="5767856" cy="762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559"/>
                </a:lnSpc>
                <a:spcBef>
                  <a:spcPct val="0"/>
                </a:spcBef>
              </a:pPr>
              <a:r>
                <a:rPr lang="en-US" sz="3799" b="1">
                  <a:solidFill>
                    <a:srgbClr val="2A2E3A"/>
                  </a:solidFill>
                  <a:latin typeface="Klein Bold"/>
                  <a:ea typeface="Klein Bold"/>
                  <a:cs typeface="Klein Bold"/>
                  <a:sym typeface="Klein Bold"/>
                </a:rPr>
                <a:t>AI Study Planner</a:t>
              </a:r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915582"/>
              <a:ext cx="5182806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3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2A2E3A"/>
                  </a:solidFill>
                  <a:latin typeface="Helios"/>
                  <a:ea typeface="Helios"/>
                  <a:cs typeface="Helios"/>
                  <a:sym typeface="Helios"/>
                </a:rPr>
                <a:t>Adapt</a:t>
              </a:r>
              <a:r>
                <a:rPr lang="en-US" sz="2599" u="none">
                  <a:solidFill>
                    <a:srgbClr val="2A2E3A"/>
                  </a:solidFill>
                  <a:latin typeface="Helios"/>
                  <a:ea typeface="Helios"/>
                  <a:cs typeface="Helios"/>
                  <a:sym typeface="Helios"/>
                </a:rPr>
                <a:t>ive Schedule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2637276" y="960285"/>
            <a:ext cx="6525229" cy="1127853"/>
            <a:chOff x="0" y="0"/>
            <a:chExt cx="8700306" cy="1503804"/>
          </a:xfrm>
        </p:grpSpPr>
        <p:sp>
          <p:nvSpPr>
            <p:cNvPr id="36" name="TextBox 36"/>
            <p:cNvSpPr txBox="1"/>
            <p:nvPr/>
          </p:nvSpPr>
          <p:spPr>
            <a:xfrm>
              <a:off x="0" y="0"/>
              <a:ext cx="8700306" cy="762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559"/>
                </a:lnSpc>
                <a:spcBef>
                  <a:spcPct val="0"/>
                </a:spcBef>
              </a:pPr>
              <a:r>
                <a:rPr lang="en-US" sz="3799" b="1">
                  <a:solidFill>
                    <a:srgbClr val="2A2E3A"/>
                  </a:solidFill>
                  <a:latin typeface="Klein Bold"/>
                  <a:ea typeface="Klein Bold"/>
                  <a:cs typeface="Klein Bold"/>
                  <a:sym typeface="Klein Bold"/>
                </a:rPr>
                <a:t>Context Chatbot</a:t>
              </a:r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915582"/>
              <a:ext cx="6236375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3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2A2E3A"/>
                  </a:solidFill>
                  <a:latin typeface="Helios"/>
                  <a:ea typeface="Helios"/>
                  <a:cs typeface="Helios"/>
                  <a:sym typeface="Helios"/>
                </a:rPr>
                <a:t>Answers from You</a:t>
              </a:r>
              <a:r>
                <a:rPr lang="en-US" sz="2599" u="none">
                  <a:solidFill>
                    <a:srgbClr val="2A2E3A"/>
                  </a:solidFill>
                  <a:latin typeface="Helios"/>
                  <a:ea typeface="Helios"/>
                  <a:cs typeface="Helios"/>
                  <a:sym typeface="Helios"/>
                </a:rPr>
                <a:t>r Materials</a:t>
              </a: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2637276" y="5736035"/>
            <a:ext cx="5276599" cy="1127853"/>
            <a:chOff x="0" y="0"/>
            <a:chExt cx="7035465" cy="1503804"/>
          </a:xfrm>
        </p:grpSpPr>
        <p:sp>
          <p:nvSpPr>
            <p:cNvPr id="39" name="TextBox 39"/>
            <p:cNvSpPr txBox="1"/>
            <p:nvPr/>
          </p:nvSpPr>
          <p:spPr>
            <a:xfrm>
              <a:off x="0" y="0"/>
              <a:ext cx="7035465" cy="762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559"/>
                </a:lnSpc>
                <a:spcBef>
                  <a:spcPct val="0"/>
                </a:spcBef>
              </a:pPr>
              <a:r>
                <a:rPr lang="en-US" sz="3799" b="1">
                  <a:solidFill>
                    <a:srgbClr val="2A2E3A"/>
                  </a:solidFill>
                  <a:latin typeface="Klein Bold"/>
                  <a:ea typeface="Klein Bold"/>
                  <a:cs typeface="Klein Bold"/>
                  <a:sym typeface="Klein Bold"/>
                </a:rPr>
                <a:t>History Management</a:t>
              </a:r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915582"/>
              <a:ext cx="5182806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3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2A2E3A"/>
                  </a:solidFill>
                  <a:latin typeface="Helios"/>
                  <a:ea typeface="Helios"/>
                  <a:cs typeface="Helios"/>
                  <a:sym typeface="Helios"/>
                </a:rPr>
                <a:t>Tr</a:t>
              </a:r>
              <a:r>
                <a:rPr lang="en-US" sz="2599" u="none">
                  <a:solidFill>
                    <a:srgbClr val="2A2E3A"/>
                  </a:solidFill>
                  <a:latin typeface="Helios"/>
                  <a:ea typeface="Helios"/>
                  <a:cs typeface="Helios"/>
                  <a:sym typeface="Helios"/>
                </a:rPr>
                <a:t>ack Interactions</a:t>
              </a:r>
            </a:p>
          </p:txBody>
        </p:sp>
      </p:grpSp>
      <p:grpSp>
        <p:nvGrpSpPr>
          <p:cNvPr id="41" name="Group 41"/>
          <p:cNvGrpSpPr/>
          <p:nvPr/>
        </p:nvGrpSpPr>
        <p:grpSpPr>
          <a:xfrm rot="1054771">
            <a:off x="-5821029" y="-4123634"/>
            <a:ext cx="9320097" cy="9320097"/>
            <a:chOff x="0" y="0"/>
            <a:chExt cx="12426796" cy="12426796"/>
          </a:xfrm>
        </p:grpSpPr>
        <p:sp>
          <p:nvSpPr>
            <p:cNvPr id="42" name="Freeform 42"/>
            <p:cNvSpPr/>
            <p:nvPr/>
          </p:nvSpPr>
          <p:spPr>
            <a:xfrm rot="-1200957">
              <a:off x="1366297" y="1366297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alphaModFix amt="31000"/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3" name="Freeform 43"/>
            <p:cNvSpPr/>
            <p:nvPr/>
          </p:nvSpPr>
          <p:spPr>
            <a:xfrm>
              <a:off x="1239782" y="1239782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44" name="Group 44"/>
          <p:cNvGrpSpPr/>
          <p:nvPr/>
        </p:nvGrpSpPr>
        <p:grpSpPr>
          <a:xfrm rot="1054771">
            <a:off x="-3499068" y="6218390"/>
            <a:ext cx="9320097" cy="9320097"/>
            <a:chOff x="0" y="0"/>
            <a:chExt cx="12426796" cy="12426796"/>
          </a:xfrm>
        </p:grpSpPr>
        <p:sp>
          <p:nvSpPr>
            <p:cNvPr id="45" name="Freeform 45"/>
            <p:cNvSpPr/>
            <p:nvPr/>
          </p:nvSpPr>
          <p:spPr>
            <a:xfrm rot="-1200957">
              <a:off x="1366297" y="1366297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alphaModFix amt="31000"/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6" name="Freeform 46"/>
            <p:cNvSpPr/>
            <p:nvPr/>
          </p:nvSpPr>
          <p:spPr>
            <a:xfrm>
              <a:off x="1239782" y="1239782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2340491"/>
            <a:chOff x="0" y="0"/>
            <a:chExt cx="4816593" cy="61642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616426"/>
            </a:xfrm>
            <a:custGeom>
              <a:avLst/>
              <a:gdLst/>
              <a:ahLst/>
              <a:cxnLst/>
              <a:rect l="l" t="t" r="r" b="b"/>
              <a:pathLst>
                <a:path w="4816592" h="616426">
                  <a:moveTo>
                    <a:pt x="0" y="0"/>
                  </a:moveTo>
                  <a:lnTo>
                    <a:pt x="4816592" y="0"/>
                  </a:lnTo>
                  <a:lnTo>
                    <a:pt x="4816592" y="616426"/>
                  </a:lnTo>
                  <a:lnTo>
                    <a:pt x="0" y="616426"/>
                  </a:lnTo>
                  <a:close/>
                </a:path>
              </a:pathLst>
            </a:custGeom>
            <a:solidFill>
              <a:srgbClr val="15396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816593" cy="6831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8288000" cy="2340491"/>
            <a:chOff x="0" y="0"/>
            <a:chExt cx="24384000" cy="3120655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>
              <a:alphaModFix amt="14000"/>
            </a:blip>
            <a:srcRect t="45734" b="45734"/>
            <a:stretch>
              <a:fillRect/>
            </a:stretch>
          </p:blipFill>
          <p:spPr>
            <a:xfrm>
              <a:off x="0" y="0"/>
              <a:ext cx="24384000" cy="3120655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 rot="1054771">
            <a:off x="12522074" y="-8632081"/>
            <a:ext cx="9320097" cy="9320097"/>
            <a:chOff x="0" y="0"/>
            <a:chExt cx="12426796" cy="12426796"/>
          </a:xfrm>
        </p:grpSpPr>
        <p:sp>
          <p:nvSpPr>
            <p:cNvPr id="8" name="Freeform 8"/>
            <p:cNvSpPr/>
            <p:nvPr/>
          </p:nvSpPr>
          <p:spPr>
            <a:xfrm rot="-1200957">
              <a:off x="1366297" y="1366297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3100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1239782" y="1239782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0" name="Freeform 10"/>
          <p:cNvSpPr/>
          <p:nvPr/>
        </p:nvSpPr>
        <p:spPr>
          <a:xfrm>
            <a:off x="3030206" y="6872605"/>
            <a:ext cx="11301259" cy="42380"/>
          </a:xfrm>
          <a:custGeom>
            <a:avLst/>
            <a:gdLst/>
            <a:ahLst/>
            <a:cxnLst/>
            <a:rect l="l" t="t" r="r" b="b"/>
            <a:pathLst>
              <a:path w="11301259" h="42380">
                <a:moveTo>
                  <a:pt x="0" y="0"/>
                </a:moveTo>
                <a:lnTo>
                  <a:pt x="11301259" y="0"/>
                </a:lnTo>
                <a:lnTo>
                  <a:pt x="11301259" y="42380"/>
                </a:lnTo>
                <a:lnTo>
                  <a:pt x="0" y="423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70640" y="850841"/>
            <a:ext cx="18288000" cy="9226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19"/>
              </a:lnSpc>
              <a:spcBef>
                <a:spcPct val="0"/>
              </a:spcBef>
            </a:pPr>
            <a:r>
              <a:rPr lang="en-US" sz="5299">
                <a:solidFill>
                  <a:srgbClr val="FFFFFF"/>
                </a:solidFill>
                <a:latin typeface="Helios"/>
                <a:ea typeface="Helios"/>
                <a:cs typeface="Helios"/>
                <a:sym typeface="Helios"/>
              </a:rPr>
              <a:t>Technical Methodology: From Research to Development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63237" y="2955455"/>
            <a:ext cx="5436326" cy="4248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 b="1" dirty="0">
                <a:solidFill>
                  <a:srgbClr val="000000"/>
                </a:solidFill>
                <a:latin typeface="Helios Bold"/>
                <a:ea typeface="Helios Bold"/>
                <a:cs typeface="Helios Bold"/>
                <a:sym typeface="Helios Bold"/>
              </a:rPr>
              <a:t>Phase 1: Research &amp; Analysis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99340" y="3738245"/>
            <a:ext cx="6138484" cy="2743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Helios"/>
                <a:ea typeface="Helios"/>
                <a:cs typeface="Helios"/>
                <a:sym typeface="Helios"/>
              </a:rPr>
              <a:t>We surveyed students to identify key pain points: 80% reported AI inaccuracy, 60% cited syllabus misalignment. We also analyzed existing tools to understand their limitations, confirming the need for a comprehensive solution.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004112" y="2955455"/>
            <a:ext cx="4342593" cy="4248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 b="1" dirty="0">
                <a:solidFill>
                  <a:srgbClr val="000000"/>
                </a:solidFill>
                <a:latin typeface="Helios Bold"/>
                <a:ea typeface="Helios Bold"/>
                <a:cs typeface="Helios Bold"/>
                <a:sym typeface="Helios Bold"/>
              </a:rPr>
              <a:t>Phase 2: Design Phase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364007" y="3738245"/>
            <a:ext cx="6089730" cy="2286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Helios"/>
                <a:ea typeface="Helios"/>
                <a:cs typeface="Helios"/>
                <a:sym typeface="Helios"/>
              </a:rPr>
              <a:t>We designed a user-friendly UI/UX with a nostalgic Windows 7 aesthetic, created information architecture for document and note organization, and wireframed core user flows.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477000" y="7238660"/>
            <a:ext cx="5099134" cy="4248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 b="1" dirty="0">
                <a:solidFill>
                  <a:srgbClr val="000000"/>
                </a:solidFill>
                <a:latin typeface="Helios Bold"/>
                <a:ea typeface="Helios Bold"/>
                <a:cs typeface="Helios Bold"/>
                <a:sym typeface="Helios Bold"/>
              </a:rPr>
              <a:t>Phase 3: Development Sprint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99340" y="7883995"/>
            <a:ext cx="16230600" cy="915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 dirty="0">
                <a:solidFill>
                  <a:srgbClr val="000000"/>
                </a:solidFill>
                <a:latin typeface="Helios"/>
                <a:ea typeface="Helios"/>
                <a:cs typeface="Helios"/>
                <a:sym typeface="Helios"/>
              </a:rPr>
              <a:t>Developed a full-stack application leveraging React, Python/Flask, integrated RAG with </a:t>
            </a:r>
            <a:r>
              <a:rPr lang="en-US" sz="2599" dirty="0" err="1">
                <a:solidFill>
                  <a:srgbClr val="000000"/>
                </a:solidFill>
                <a:latin typeface="Helios"/>
                <a:ea typeface="Helios"/>
                <a:cs typeface="Helios"/>
                <a:sym typeface="Helios"/>
              </a:rPr>
              <a:t>ChromaDB</a:t>
            </a:r>
            <a:r>
              <a:rPr lang="en-US" sz="2599" dirty="0">
                <a:solidFill>
                  <a:srgbClr val="000000"/>
                </a:solidFill>
                <a:latin typeface="Helios"/>
                <a:ea typeface="Helios"/>
                <a:cs typeface="Helios"/>
                <a:sym typeface="Helios"/>
              </a:rPr>
              <a:t>, </a:t>
            </a:r>
            <a:r>
              <a:rPr lang="en-US" sz="2599" dirty="0" err="1">
                <a:solidFill>
                  <a:srgbClr val="000000"/>
                </a:solidFill>
                <a:latin typeface="Helios"/>
                <a:ea typeface="Helios"/>
                <a:cs typeface="Helios"/>
                <a:sym typeface="Helios"/>
              </a:rPr>
              <a:t>Supabase</a:t>
            </a:r>
            <a:r>
              <a:rPr lang="en-US" sz="2599" dirty="0">
                <a:solidFill>
                  <a:srgbClr val="000000"/>
                </a:solidFill>
                <a:latin typeface="Helios"/>
                <a:ea typeface="Helios"/>
                <a:cs typeface="Helios"/>
                <a:sym typeface="Helios"/>
              </a:rPr>
              <a:t> for auth/storage, and </a:t>
            </a:r>
            <a:r>
              <a:rPr lang="en-US" sz="2599" dirty="0" err="1">
                <a:solidFill>
                  <a:srgbClr val="000000"/>
                </a:solidFill>
                <a:latin typeface="Helios"/>
                <a:ea typeface="Helios"/>
                <a:cs typeface="Helios"/>
                <a:sym typeface="Helios"/>
              </a:rPr>
              <a:t>Groq</a:t>
            </a:r>
            <a:r>
              <a:rPr lang="en-US" sz="2599" dirty="0">
                <a:solidFill>
                  <a:srgbClr val="000000"/>
                </a:solidFill>
                <a:latin typeface="Helios"/>
                <a:ea typeface="Helios"/>
                <a:cs typeface="Helios"/>
                <a:sym typeface="Helios"/>
              </a:rPr>
              <a:t> LLM (llama-3.1-8b-instant) for intelligent AI responses.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8883650"/>
            <a:ext cx="18221494" cy="709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545454"/>
                </a:solidFill>
                <a:latin typeface="Helios Bold"/>
                <a:ea typeface="Helios Bold"/>
                <a:cs typeface="Helios Bold"/>
                <a:sym typeface="Helios Bold"/>
              </a:rPr>
              <a:t>PrepIQ</a:t>
            </a:r>
            <a:r>
              <a:rPr lang="en-US" sz="2000">
                <a:solidFill>
                  <a:srgbClr val="545454"/>
                </a:solidFill>
                <a:latin typeface="Helios"/>
                <a:ea typeface="Helios"/>
                <a:cs typeface="Helios"/>
                <a:sym typeface="Helios"/>
              </a:rPr>
              <a:t> stands out by combining comprehensive features that existing solutions lack, offering syllabus alignment, true context-awareness, diverse learning formats, and a full gamification suite all in one platform.</a:t>
            </a:r>
          </a:p>
        </p:txBody>
      </p:sp>
      <p:sp>
        <p:nvSpPr>
          <p:cNvPr id="3" name="Freeform 3"/>
          <p:cNvSpPr/>
          <p:nvPr/>
        </p:nvSpPr>
        <p:spPr>
          <a:xfrm rot="-146185">
            <a:off x="14652674" y="-4786383"/>
            <a:ext cx="7270652" cy="7270652"/>
          </a:xfrm>
          <a:custGeom>
            <a:avLst/>
            <a:gdLst/>
            <a:ahLst/>
            <a:cxnLst/>
            <a:rect l="l" t="t" r="r" b="b"/>
            <a:pathLst>
              <a:path w="7270652" h="7270652">
                <a:moveTo>
                  <a:pt x="0" y="0"/>
                </a:moveTo>
                <a:lnTo>
                  <a:pt x="7270652" y="0"/>
                </a:lnTo>
                <a:lnTo>
                  <a:pt x="7270652" y="7270652"/>
                </a:lnTo>
                <a:lnTo>
                  <a:pt x="0" y="72706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46185">
            <a:off x="14586169" y="7655360"/>
            <a:ext cx="7270652" cy="7270652"/>
          </a:xfrm>
          <a:custGeom>
            <a:avLst/>
            <a:gdLst/>
            <a:ahLst/>
            <a:cxnLst/>
            <a:rect l="l" t="t" r="r" b="b"/>
            <a:pathLst>
              <a:path w="7270652" h="7270652">
                <a:moveTo>
                  <a:pt x="0" y="0"/>
                </a:moveTo>
                <a:lnTo>
                  <a:pt x="7270651" y="0"/>
                </a:lnTo>
                <a:lnTo>
                  <a:pt x="7270651" y="7270652"/>
                </a:lnTo>
                <a:lnTo>
                  <a:pt x="0" y="72706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23988" y="389793"/>
            <a:ext cx="9438993" cy="6389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04"/>
              </a:lnSpc>
              <a:spcBef>
                <a:spcPct val="0"/>
              </a:spcBef>
            </a:pPr>
            <a:r>
              <a:rPr lang="en-US" sz="3646" b="1">
                <a:solidFill>
                  <a:srgbClr val="000000"/>
                </a:solidFill>
                <a:latin typeface="Helios Bold"/>
                <a:ea typeface="Helios Bold"/>
                <a:cs typeface="Helios Bold"/>
                <a:sym typeface="Helios Bold"/>
              </a:rPr>
              <a:t>PrepIQ vs. The Rest: A Clear Advantage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6A7138C-1AAF-1795-14B0-CE43CD7ABE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8659908"/>
              </p:ext>
            </p:extLst>
          </p:nvPr>
        </p:nvGraphicFramePr>
        <p:xfrm>
          <a:off x="654481" y="1257300"/>
          <a:ext cx="15611185" cy="6894246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3190585">
                  <a:extLst>
                    <a:ext uri="{9D8B030D-6E8A-4147-A177-3AD203B41FA5}">
                      <a16:colId xmlns:a16="http://schemas.microsoft.com/office/drawing/2014/main" val="921861300"/>
                    </a:ext>
                  </a:extLst>
                </a:gridCol>
                <a:gridCol w="2018501">
                  <a:extLst>
                    <a:ext uri="{9D8B030D-6E8A-4147-A177-3AD203B41FA5}">
                      <a16:colId xmlns:a16="http://schemas.microsoft.com/office/drawing/2014/main" val="176675284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1095459891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672831042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3678148927"/>
                    </a:ext>
                  </a:extLst>
                </a:gridCol>
                <a:gridCol w="4991899">
                  <a:extLst>
                    <a:ext uri="{9D8B030D-6E8A-4147-A177-3AD203B41FA5}">
                      <a16:colId xmlns:a16="http://schemas.microsoft.com/office/drawing/2014/main" val="3822040794"/>
                    </a:ext>
                  </a:extLst>
                </a:gridCol>
              </a:tblGrid>
              <a:tr h="56530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>
                          <a:solidFill>
                            <a:schemeClr val="bg1"/>
                          </a:solidFill>
                        </a:rPr>
                        <a:t>Feature</a:t>
                      </a:r>
                      <a:endParaRPr lang="en-US" sz="24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>
                          <a:solidFill>
                            <a:schemeClr val="bg1"/>
                          </a:solidFill>
                        </a:rPr>
                        <a:t>PrepIQ</a:t>
                      </a:r>
                      <a:endParaRPr lang="en-US" sz="24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>
                          <a:solidFill>
                            <a:schemeClr val="bg1"/>
                          </a:solidFill>
                        </a:rPr>
                        <a:t>ChatGPT</a:t>
                      </a:r>
                      <a:endParaRPr lang="en-US" sz="24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>
                          <a:solidFill>
                            <a:schemeClr val="bg1"/>
                          </a:solidFill>
                        </a:rPr>
                        <a:t>Notion AI</a:t>
                      </a:r>
                      <a:endParaRPr lang="en-US" sz="24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>
                          <a:solidFill>
                            <a:schemeClr val="bg1"/>
                          </a:solidFill>
                        </a:rPr>
                        <a:t>Quizlet</a:t>
                      </a:r>
                      <a:endParaRPr lang="en-US" sz="24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Competitive Advantage</a:t>
                      </a:r>
                      <a:endParaRPr lang="en-US" sz="24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3043684"/>
                  </a:ext>
                </a:extLst>
              </a:tr>
              <a:tr h="10970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/>
                        <a:t>Syllabus Alignment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>
                          <a:effectLst/>
                        </a:rPr>
                        <a:t>✓ Yes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✗ No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Limited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Limited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Ensures highly relevant content.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extLst>
                  <a:ext uri="{0D108BD9-81ED-4DB2-BD59-A6C34878D82A}">
                    <a16:rowId xmlns:a16="http://schemas.microsoft.com/office/drawing/2014/main" val="245229803"/>
                  </a:ext>
                </a:extLst>
              </a:tr>
              <a:tr h="135017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Context-Aware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>
                          <a:effectLst/>
                        </a:rPr>
                        <a:t>✓ Yes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✗ No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/>
                        <a:t>✗ No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✗ No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Eliminates inaccuracies and hallucinations.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extLst>
                  <a:ext uri="{0D108BD9-81ED-4DB2-BD59-A6C34878D82A}">
                    <a16:rowId xmlns:a16="http://schemas.microsoft.com/office/drawing/2014/main" val="1196830690"/>
                  </a:ext>
                </a:extLst>
              </a:tr>
              <a:tr h="10970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Multiple Note Formats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>
                          <a:effectLst/>
                        </a:rPr>
                        <a:t>✓ 6+ Formats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Basic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Basic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Flashcards Only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Catches diverse learning preferences.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extLst>
                  <a:ext uri="{0D108BD9-81ED-4DB2-BD59-A6C34878D82A}">
                    <a16:rowId xmlns:a16="http://schemas.microsoft.com/office/drawing/2014/main" val="2561433858"/>
                  </a:ext>
                </a:extLst>
              </a:tr>
              <a:tr h="8438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Adaptive Study Planning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>
                          <a:effectLst/>
                        </a:rPr>
                        <a:t>✓ AI-Driven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Manual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Manual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Manual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Personalized, flexible schedules.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extLst>
                  <a:ext uri="{0D108BD9-81ED-4DB2-BD59-A6C34878D82A}">
                    <a16:rowId xmlns:a16="http://schemas.microsoft.com/office/drawing/2014/main" val="1423498665"/>
                  </a:ext>
                </a:extLst>
              </a:tr>
              <a:tr h="8438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Voice Interaction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>
                          <a:effectLst/>
                        </a:rPr>
                        <a:t>✓ Yes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Limited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✗ No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✗ No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Hands-free and intuitive learning.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extLst>
                  <a:ext uri="{0D108BD9-81ED-4DB2-BD59-A6C34878D82A}">
                    <a16:rowId xmlns:a16="http://schemas.microsoft.com/office/drawing/2014/main" val="3582752891"/>
                  </a:ext>
                </a:extLst>
              </a:tr>
              <a:tr h="10970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Gamification Suite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>
                          <a:effectLst/>
                        </a:rPr>
                        <a:t>✓ Full Suite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✗ No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✗ No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Limited</a:t>
                      </a:r>
                      <a:endParaRPr 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/>
                        <a:t>Boosts engagement and motivation.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195" marR="55195" marT="27597" marB="27597" anchor="ctr"/>
                </a:tc>
                <a:extLst>
                  <a:ext uri="{0D108BD9-81ED-4DB2-BD59-A6C34878D82A}">
                    <a16:rowId xmlns:a16="http://schemas.microsoft.com/office/drawing/2014/main" val="231760781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8868"/>
            <a:ext cx="19064938" cy="10295868"/>
            <a:chOff x="0" y="0"/>
            <a:chExt cx="5021218" cy="27116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21218" cy="2711669"/>
            </a:xfrm>
            <a:custGeom>
              <a:avLst/>
              <a:gdLst/>
              <a:ahLst/>
              <a:cxnLst/>
              <a:rect l="l" t="t" r="r" b="b"/>
              <a:pathLst>
                <a:path w="5021218" h="2711669">
                  <a:moveTo>
                    <a:pt x="0" y="0"/>
                  </a:moveTo>
                  <a:lnTo>
                    <a:pt x="5021218" y="0"/>
                  </a:lnTo>
                  <a:lnTo>
                    <a:pt x="5021218" y="2711669"/>
                  </a:lnTo>
                  <a:lnTo>
                    <a:pt x="0" y="2711669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021218" cy="2749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146185">
            <a:off x="14652674" y="-4786383"/>
            <a:ext cx="7270652" cy="7270652"/>
          </a:xfrm>
          <a:custGeom>
            <a:avLst/>
            <a:gdLst/>
            <a:ahLst/>
            <a:cxnLst/>
            <a:rect l="l" t="t" r="r" b="b"/>
            <a:pathLst>
              <a:path w="7270652" h="7270652">
                <a:moveTo>
                  <a:pt x="0" y="0"/>
                </a:moveTo>
                <a:lnTo>
                  <a:pt x="7270652" y="0"/>
                </a:lnTo>
                <a:lnTo>
                  <a:pt x="7270652" y="7270652"/>
                </a:lnTo>
                <a:lnTo>
                  <a:pt x="0" y="72706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46185">
            <a:off x="14586169" y="7655360"/>
            <a:ext cx="7270652" cy="7270652"/>
          </a:xfrm>
          <a:custGeom>
            <a:avLst/>
            <a:gdLst/>
            <a:ahLst/>
            <a:cxnLst/>
            <a:rect l="l" t="t" r="r" b="b"/>
            <a:pathLst>
              <a:path w="7270652" h="7270652">
                <a:moveTo>
                  <a:pt x="0" y="0"/>
                </a:moveTo>
                <a:lnTo>
                  <a:pt x="7270651" y="0"/>
                </a:lnTo>
                <a:lnTo>
                  <a:pt x="7270651" y="7270652"/>
                </a:lnTo>
                <a:lnTo>
                  <a:pt x="0" y="72706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405783" y="1501805"/>
            <a:ext cx="11143767" cy="8572214"/>
          </a:xfrm>
          <a:custGeom>
            <a:avLst/>
            <a:gdLst/>
            <a:ahLst/>
            <a:cxnLst/>
            <a:rect l="l" t="t" r="r" b="b"/>
            <a:pathLst>
              <a:path w="11143767" h="8572214">
                <a:moveTo>
                  <a:pt x="0" y="0"/>
                </a:moveTo>
                <a:lnTo>
                  <a:pt x="11143767" y="0"/>
                </a:lnTo>
                <a:lnTo>
                  <a:pt x="11143767" y="8572214"/>
                </a:lnTo>
                <a:lnTo>
                  <a:pt x="0" y="85722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402" t="-17382" r="-61611" b="-6208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405783" y="487603"/>
            <a:ext cx="8506877" cy="1636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20"/>
              </a:lnSpc>
            </a:pPr>
            <a:r>
              <a:rPr lang="en-US" sz="5015" b="1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Tech Stack &amp; Architecture</a:t>
            </a:r>
          </a:p>
          <a:p>
            <a:pPr algn="l">
              <a:lnSpc>
                <a:spcPts val="6520"/>
              </a:lnSpc>
            </a:pPr>
            <a:endParaRPr lang="en-US" sz="5015" b="1">
              <a:solidFill>
                <a:srgbClr val="2A2E3A"/>
              </a:solidFill>
              <a:latin typeface="Klein Bold"/>
              <a:ea typeface="Klein Bold"/>
              <a:cs typeface="Klein Bold"/>
              <a:sym typeface="Klein Bold"/>
            </a:endParaRPr>
          </a:p>
        </p:txBody>
      </p:sp>
      <p:grpSp>
        <p:nvGrpSpPr>
          <p:cNvPr id="9" name="Group 9"/>
          <p:cNvGrpSpPr/>
          <p:nvPr/>
        </p:nvGrpSpPr>
        <p:grpSpPr>
          <a:xfrm rot="1054771">
            <a:off x="12768846" y="-4687561"/>
            <a:ext cx="9320097" cy="9320097"/>
            <a:chOff x="0" y="0"/>
            <a:chExt cx="12426796" cy="12426796"/>
          </a:xfrm>
        </p:grpSpPr>
        <p:sp>
          <p:nvSpPr>
            <p:cNvPr id="10" name="Freeform 10"/>
            <p:cNvSpPr/>
            <p:nvPr/>
          </p:nvSpPr>
          <p:spPr>
            <a:xfrm rot="-1200957">
              <a:off x="1366297" y="1366297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1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1239782" y="1239782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 rot="1054771">
            <a:off x="12768846" y="5626951"/>
            <a:ext cx="9320097" cy="9320097"/>
            <a:chOff x="0" y="0"/>
            <a:chExt cx="12426796" cy="12426796"/>
          </a:xfrm>
        </p:grpSpPr>
        <p:sp>
          <p:nvSpPr>
            <p:cNvPr id="13" name="Freeform 13"/>
            <p:cNvSpPr/>
            <p:nvPr/>
          </p:nvSpPr>
          <p:spPr>
            <a:xfrm rot="-1200957">
              <a:off x="1366297" y="1366297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1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4" name="Freeform 14"/>
            <p:cNvSpPr/>
            <p:nvPr/>
          </p:nvSpPr>
          <p:spPr>
            <a:xfrm>
              <a:off x="1239782" y="1239782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5" name="Freeform 15"/>
          <p:cNvSpPr/>
          <p:nvPr/>
        </p:nvSpPr>
        <p:spPr>
          <a:xfrm>
            <a:off x="6920235" y="2616496"/>
            <a:ext cx="11301259" cy="6342832"/>
          </a:xfrm>
          <a:custGeom>
            <a:avLst/>
            <a:gdLst/>
            <a:ahLst/>
            <a:cxnLst/>
            <a:rect l="l" t="t" r="r" b="b"/>
            <a:pathLst>
              <a:path w="11301259" h="6342832">
                <a:moveTo>
                  <a:pt x="0" y="0"/>
                </a:moveTo>
                <a:lnTo>
                  <a:pt x="11301259" y="0"/>
                </a:lnTo>
                <a:lnTo>
                  <a:pt x="11301259" y="6342832"/>
                </a:lnTo>
                <a:lnTo>
                  <a:pt x="0" y="63428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w="28575" cap="sq">
            <a:solidFill>
              <a:srgbClr val="000000"/>
            </a:solidFill>
            <a:prstDash val="solid"/>
            <a:miter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8868"/>
            <a:ext cx="18288000" cy="10295868"/>
            <a:chOff x="0" y="0"/>
            <a:chExt cx="4816593" cy="27116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11669"/>
            </a:xfrm>
            <a:custGeom>
              <a:avLst/>
              <a:gdLst/>
              <a:ahLst/>
              <a:cxnLst/>
              <a:rect l="l" t="t" r="r" b="b"/>
              <a:pathLst>
                <a:path w="4816592" h="2711669">
                  <a:moveTo>
                    <a:pt x="0" y="0"/>
                  </a:moveTo>
                  <a:lnTo>
                    <a:pt x="4816592" y="0"/>
                  </a:lnTo>
                  <a:lnTo>
                    <a:pt x="4816592" y="2711669"/>
                  </a:lnTo>
                  <a:lnTo>
                    <a:pt x="0" y="2711669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2749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054771">
            <a:off x="12768846" y="-4687561"/>
            <a:ext cx="9320097" cy="9320097"/>
            <a:chOff x="0" y="0"/>
            <a:chExt cx="12426796" cy="12426796"/>
          </a:xfrm>
        </p:grpSpPr>
        <p:sp>
          <p:nvSpPr>
            <p:cNvPr id="6" name="Freeform 6"/>
            <p:cNvSpPr/>
            <p:nvPr/>
          </p:nvSpPr>
          <p:spPr>
            <a:xfrm rot="-1200957">
              <a:off x="1366297" y="1366297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1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1239782" y="1239782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 rot="1054771">
            <a:off x="12768846" y="5626951"/>
            <a:ext cx="9320097" cy="9320097"/>
            <a:chOff x="0" y="0"/>
            <a:chExt cx="12426796" cy="12426796"/>
          </a:xfrm>
        </p:grpSpPr>
        <p:sp>
          <p:nvSpPr>
            <p:cNvPr id="9" name="Freeform 9"/>
            <p:cNvSpPr/>
            <p:nvPr/>
          </p:nvSpPr>
          <p:spPr>
            <a:xfrm rot="-1200957">
              <a:off x="1366297" y="1366297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1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1239782" y="1239782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1028700" y="1028700"/>
            <a:ext cx="9702317" cy="8841708"/>
          </a:xfrm>
          <a:custGeom>
            <a:avLst/>
            <a:gdLst/>
            <a:ahLst/>
            <a:cxnLst/>
            <a:rect l="l" t="t" r="r" b="b"/>
            <a:pathLst>
              <a:path w="9702317" h="8841708">
                <a:moveTo>
                  <a:pt x="0" y="0"/>
                </a:moveTo>
                <a:lnTo>
                  <a:pt x="9702317" y="0"/>
                </a:lnTo>
                <a:lnTo>
                  <a:pt x="9702317" y="8841708"/>
                </a:lnTo>
                <a:lnTo>
                  <a:pt x="0" y="88417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9996" r="-111615" b="-10623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879279" y="3638414"/>
            <a:ext cx="1015096" cy="1221287"/>
          </a:xfrm>
          <a:custGeom>
            <a:avLst/>
            <a:gdLst/>
            <a:ahLst/>
            <a:cxnLst/>
            <a:rect l="l" t="t" r="r" b="b"/>
            <a:pathLst>
              <a:path w="1015096" h="1221287">
                <a:moveTo>
                  <a:pt x="0" y="0"/>
                </a:moveTo>
                <a:lnTo>
                  <a:pt x="1015096" y="0"/>
                </a:lnTo>
                <a:lnTo>
                  <a:pt x="1015096" y="1221287"/>
                </a:lnTo>
                <a:lnTo>
                  <a:pt x="0" y="12212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028700" y="213538"/>
            <a:ext cx="15386828" cy="815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20"/>
              </a:lnSpc>
            </a:pPr>
            <a:r>
              <a:rPr lang="en-US" sz="5015" b="1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System Workflow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3153" y="-2240077"/>
            <a:ext cx="18288000" cy="4157535"/>
            <a:chOff x="0" y="0"/>
            <a:chExt cx="4816593" cy="10949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094988"/>
            </a:xfrm>
            <a:custGeom>
              <a:avLst/>
              <a:gdLst/>
              <a:ahLst/>
              <a:cxnLst/>
              <a:rect l="l" t="t" r="r" b="b"/>
              <a:pathLst>
                <a:path w="4816592" h="1094988">
                  <a:moveTo>
                    <a:pt x="0" y="0"/>
                  </a:moveTo>
                  <a:lnTo>
                    <a:pt x="4816592" y="0"/>
                  </a:lnTo>
                  <a:lnTo>
                    <a:pt x="4816592" y="1094988"/>
                  </a:lnTo>
                  <a:lnTo>
                    <a:pt x="0" y="1094988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1330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419147" y="1512133"/>
            <a:ext cx="998196" cy="1007270"/>
          </a:xfrm>
          <a:custGeom>
            <a:avLst/>
            <a:gdLst/>
            <a:ahLst/>
            <a:cxnLst/>
            <a:rect l="l" t="t" r="r" b="b"/>
            <a:pathLst>
              <a:path w="998196" h="1007270">
                <a:moveTo>
                  <a:pt x="0" y="0"/>
                </a:moveTo>
                <a:lnTo>
                  <a:pt x="998195" y="0"/>
                </a:lnTo>
                <a:lnTo>
                  <a:pt x="998195" y="1007270"/>
                </a:lnTo>
                <a:lnTo>
                  <a:pt x="0" y="10072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004127" y="1512133"/>
            <a:ext cx="1151822" cy="1162293"/>
          </a:xfrm>
          <a:custGeom>
            <a:avLst/>
            <a:gdLst/>
            <a:ahLst/>
            <a:cxnLst/>
            <a:rect l="l" t="t" r="r" b="b"/>
            <a:pathLst>
              <a:path w="1151822" h="1162293">
                <a:moveTo>
                  <a:pt x="0" y="0"/>
                </a:moveTo>
                <a:lnTo>
                  <a:pt x="1151822" y="0"/>
                </a:lnTo>
                <a:lnTo>
                  <a:pt x="1151822" y="1162293"/>
                </a:lnTo>
                <a:lnTo>
                  <a:pt x="0" y="11622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5861334" y="5182017"/>
            <a:ext cx="1160599" cy="1160599"/>
          </a:xfrm>
          <a:custGeom>
            <a:avLst/>
            <a:gdLst/>
            <a:ahLst/>
            <a:cxnLst/>
            <a:rect l="l" t="t" r="r" b="b"/>
            <a:pathLst>
              <a:path w="1160599" h="1160599">
                <a:moveTo>
                  <a:pt x="0" y="0"/>
                </a:moveTo>
                <a:lnTo>
                  <a:pt x="1160598" y="0"/>
                </a:lnTo>
                <a:lnTo>
                  <a:pt x="1160598" y="1160599"/>
                </a:lnTo>
                <a:lnTo>
                  <a:pt x="0" y="11605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2148268" y="378111"/>
            <a:ext cx="13991465" cy="2268044"/>
            <a:chOff x="0" y="0"/>
            <a:chExt cx="18655286" cy="3024059"/>
          </a:xfrm>
        </p:grpSpPr>
        <p:sp>
          <p:nvSpPr>
            <p:cNvPr id="9" name="TextBox 9"/>
            <p:cNvSpPr txBox="1"/>
            <p:nvPr/>
          </p:nvSpPr>
          <p:spPr>
            <a:xfrm>
              <a:off x="0" y="-76200"/>
              <a:ext cx="18655286" cy="14943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099"/>
                </a:lnSpc>
              </a:pPr>
              <a:r>
                <a:rPr lang="en-US" sz="6999" b="1">
                  <a:solidFill>
                    <a:srgbClr val="2A2E3A"/>
                  </a:solidFill>
                  <a:latin typeface="Klein Bold"/>
                  <a:ea typeface="Klein Bold"/>
                  <a:cs typeface="Klein Bold"/>
                  <a:sym typeface="Klein Bold"/>
                </a:rPr>
                <a:t>Expected Impact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435837"/>
              <a:ext cx="18655286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3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574234" y="1949093"/>
            <a:ext cx="2993469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 b="1">
                <a:solidFill>
                  <a:srgbClr val="2A2E3A"/>
                </a:solidFill>
                <a:latin typeface="Helios Bold"/>
                <a:ea typeface="Helios Bold"/>
                <a:cs typeface="Helios Bold"/>
                <a:sym typeface="Helios Bold"/>
              </a:rPr>
              <a:t>Technical Subjects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19147" y="2752507"/>
            <a:ext cx="5870336" cy="2286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2A2E3A"/>
                </a:solidFill>
                <a:latin typeface="Helios"/>
                <a:ea typeface="Helios"/>
                <a:cs typeface="Helios"/>
                <a:sym typeface="Helios"/>
              </a:rPr>
              <a:t>Student uploads Math notes, PrepIQ generates step-by-step explanations, practice problems, and flashcards. Outcome: 92% accuracy with deep conceptual understanding.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900706" y="1980604"/>
            <a:ext cx="4507562" cy="4248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 b="1" dirty="0">
                <a:solidFill>
                  <a:srgbClr val="2A2E3A"/>
                </a:solidFill>
                <a:latin typeface="Helios Bold"/>
                <a:ea typeface="Helios Bold"/>
                <a:cs typeface="Helios Bold"/>
                <a:sym typeface="Helios Bold"/>
              </a:rPr>
              <a:t>Theory-Heavy Subjects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004127" y="2850865"/>
            <a:ext cx="6284746" cy="1829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2A2E3A"/>
                </a:solidFill>
                <a:latin typeface="Helios"/>
                <a:ea typeface="Helios"/>
                <a:cs typeface="Helios"/>
                <a:sym typeface="Helios"/>
              </a:rPr>
              <a:t>History notes are used to create mind maps, summaries, and gamified quizzes. Outcome: Retention improves from 60% to 85% with engaging methods.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578497" y="5785604"/>
            <a:ext cx="5290867" cy="4248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 b="1" dirty="0">
                <a:solidFill>
                  <a:srgbClr val="2A2E3A"/>
                </a:solidFill>
                <a:latin typeface="Helios Bold"/>
                <a:ea typeface="Helios Bold"/>
                <a:cs typeface="Helios Bold"/>
                <a:sym typeface="Helios Bold"/>
              </a:rPr>
              <a:t>Personalized Assistance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493108" y="6442398"/>
            <a:ext cx="7162322" cy="1829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2A2E3A"/>
                </a:solidFill>
                <a:latin typeface="Helios"/>
                <a:ea typeface="Helios"/>
                <a:cs typeface="Helios"/>
                <a:sym typeface="Helios"/>
              </a:rPr>
              <a:t>Voicebot explains complex concepts like photosynthesis, retrieving information from uploaded Biology materials. Outcome: Doubts clarified in real-time, boosting comprehension.</a:t>
            </a:r>
          </a:p>
        </p:txBody>
      </p:sp>
      <p:grpSp>
        <p:nvGrpSpPr>
          <p:cNvPr id="17" name="Group 17"/>
          <p:cNvGrpSpPr/>
          <p:nvPr/>
        </p:nvGrpSpPr>
        <p:grpSpPr>
          <a:xfrm rot="1054771">
            <a:off x="12599251" y="-5074526"/>
            <a:ext cx="9320097" cy="9320097"/>
            <a:chOff x="0" y="0"/>
            <a:chExt cx="12426796" cy="12426796"/>
          </a:xfrm>
        </p:grpSpPr>
        <p:sp>
          <p:nvSpPr>
            <p:cNvPr id="18" name="Freeform 18"/>
            <p:cNvSpPr/>
            <p:nvPr/>
          </p:nvSpPr>
          <p:spPr>
            <a:xfrm rot="-1200957">
              <a:off x="1366297" y="1366297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31000"/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9" name="Freeform 19"/>
            <p:cNvSpPr/>
            <p:nvPr/>
          </p:nvSpPr>
          <p:spPr>
            <a:xfrm>
              <a:off x="1239782" y="1239782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20" name="Group 20"/>
          <p:cNvGrpSpPr/>
          <p:nvPr/>
        </p:nvGrpSpPr>
        <p:grpSpPr>
          <a:xfrm>
            <a:off x="-7257" y="8455502"/>
            <a:ext cx="18288000" cy="4157535"/>
            <a:chOff x="0" y="0"/>
            <a:chExt cx="4816593" cy="1094989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816592" cy="1094988"/>
            </a:xfrm>
            <a:custGeom>
              <a:avLst/>
              <a:gdLst/>
              <a:ahLst/>
              <a:cxnLst/>
              <a:rect l="l" t="t" r="r" b="b"/>
              <a:pathLst>
                <a:path w="4816592" h="1094988">
                  <a:moveTo>
                    <a:pt x="0" y="0"/>
                  </a:moveTo>
                  <a:lnTo>
                    <a:pt x="4816592" y="0"/>
                  </a:lnTo>
                  <a:lnTo>
                    <a:pt x="4816592" y="1094988"/>
                  </a:lnTo>
                  <a:lnTo>
                    <a:pt x="0" y="1094988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4816593" cy="11330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 rot="1054771">
            <a:off x="14921213" y="5267499"/>
            <a:ext cx="9320097" cy="9320097"/>
            <a:chOff x="0" y="0"/>
            <a:chExt cx="12426796" cy="12426796"/>
          </a:xfrm>
        </p:grpSpPr>
        <p:sp>
          <p:nvSpPr>
            <p:cNvPr id="24" name="Freeform 24"/>
            <p:cNvSpPr/>
            <p:nvPr/>
          </p:nvSpPr>
          <p:spPr>
            <a:xfrm rot="-1200957">
              <a:off x="1366297" y="1366297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31000"/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5" name="Freeform 25"/>
            <p:cNvSpPr/>
            <p:nvPr/>
          </p:nvSpPr>
          <p:spPr>
            <a:xfrm>
              <a:off x="1239782" y="1239782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26" name="Group 26"/>
          <p:cNvGrpSpPr/>
          <p:nvPr/>
        </p:nvGrpSpPr>
        <p:grpSpPr>
          <a:xfrm rot="1054771">
            <a:off x="-6808573" y="-4017721"/>
            <a:ext cx="9320097" cy="9320097"/>
            <a:chOff x="0" y="0"/>
            <a:chExt cx="12426796" cy="12426796"/>
          </a:xfrm>
        </p:grpSpPr>
        <p:sp>
          <p:nvSpPr>
            <p:cNvPr id="27" name="Freeform 27"/>
            <p:cNvSpPr/>
            <p:nvPr/>
          </p:nvSpPr>
          <p:spPr>
            <a:xfrm rot="-1200957">
              <a:off x="1366297" y="1366297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31000"/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8" name="Freeform 28"/>
            <p:cNvSpPr/>
            <p:nvPr/>
          </p:nvSpPr>
          <p:spPr>
            <a:xfrm>
              <a:off x="1239782" y="1239782"/>
              <a:ext cx="9694202" cy="9694202"/>
            </a:xfrm>
            <a:custGeom>
              <a:avLst/>
              <a:gdLst/>
              <a:ahLst/>
              <a:cxnLst/>
              <a:rect l="l" t="t" r="r" b="b"/>
              <a:pathLst>
                <a:path w="9694202" h="9694202">
                  <a:moveTo>
                    <a:pt x="0" y="0"/>
                  </a:moveTo>
                  <a:lnTo>
                    <a:pt x="9694202" y="0"/>
                  </a:lnTo>
                  <a:lnTo>
                    <a:pt x="9694202" y="9694202"/>
                  </a:lnTo>
                  <a:lnTo>
                    <a:pt x="0" y="9694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29" name="TextBox 29"/>
          <p:cNvSpPr txBox="1"/>
          <p:nvPr/>
        </p:nvSpPr>
        <p:spPr>
          <a:xfrm>
            <a:off x="308317" y="8500433"/>
            <a:ext cx="15376368" cy="12680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 b="1">
                <a:solidFill>
                  <a:srgbClr val="2A2E3A"/>
                </a:solidFill>
                <a:latin typeface="Helios Bold"/>
                <a:ea typeface="Helios Bold"/>
                <a:cs typeface="Helios Bold"/>
                <a:sym typeface="Helios Bold"/>
              </a:rPr>
              <a:t>Conclusion</a:t>
            </a:r>
          </a:p>
          <a:p>
            <a:pPr algn="l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2A2E3A"/>
                </a:solidFill>
                <a:latin typeface="Helios"/>
                <a:ea typeface="Helios"/>
                <a:cs typeface="Helios"/>
                <a:sym typeface="Helios"/>
              </a:rPr>
              <a:t>PrepIQ is more than an AI tool; it's a comprehensive ecosystem transforming exam preparation from frustrating to engaging, personalized, and highly effective. Ready to revolutionize your study habits?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731</Words>
  <Application>Microsoft Office PowerPoint</Application>
  <PresentationFormat>Custom</PresentationFormat>
  <Paragraphs>109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Klein Bold</vt:lpstr>
      <vt:lpstr>Helios Bold</vt:lpstr>
      <vt:lpstr>Helios</vt:lpstr>
      <vt:lpstr>Times New Roman</vt:lpstr>
      <vt:lpstr>Klein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PrepIQ: The AI-Powered StudyMate</dc:title>
  <dc:creator>Admin</dc:creator>
  <cp:lastModifiedBy>Eshita Badhe</cp:lastModifiedBy>
  <cp:revision>2</cp:revision>
  <dcterms:created xsi:type="dcterms:W3CDTF">2006-08-16T00:00:00Z</dcterms:created>
  <dcterms:modified xsi:type="dcterms:W3CDTF">2025-12-08T15:51:45Z</dcterms:modified>
  <dc:identifier>DAG65PKd3GI</dc:identifier>
</cp:coreProperties>
</file>

<file path=docProps/thumbnail.jpeg>
</file>